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15"/>
  </p:notesMasterIdLst>
  <p:sldIdLst>
    <p:sldId id="462" r:id="rId5"/>
    <p:sldId id="469" r:id="rId6"/>
    <p:sldId id="470" r:id="rId7"/>
    <p:sldId id="479" r:id="rId8"/>
    <p:sldId id="471" r:id="rId9"/>
    <p:sldId id="478" r:id="rId10"/>
    <p:sldId id="473" r:id="rId11"/>
    <p:sldId id="475" r:id="rId12"/>
    <p:sldId id="480" r:id="rId13"/>
    <p:sldId id="472" r:id="rId14"/>
  </p:sldIdLst>
  <p:sldSz cx="9144000" cy="5143500" type="screen16x9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1">
          <p15:clr>
            <a:srgbClr val="A4A3A4"/>
          </p15:clr>
        </p15:guide>
        <p15:guide id="2" pos="22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EAB9134-F084-10D6-DE90-131CB2519E75}" name="Bevier, Sam Hasbrouck - (sambevier)" initials="SB" userId="S::sambevier@arizona.edu::f0379fe0-ea7a-45eb-949b-50872aeee065" providerId="AD"/>
  <p188:author id="{E42F696F-A6B4-5ACB-DCDB-0F8E4B5CB361}" name="Threadgill, James - (jthreadgill)" initials="TJ(" userId="S::jthreadgill@arizona.edu::cacd49f9-eb13-441c-b2f5-b9f641da353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234B"/>
    <a:srgbClr val="333333"/>
    <a:srgbClr val="AB0520"/>
    <a:srgbClr val="C8D9D8"/>
    <a:srgbClr val="6F868D"/>
    <a:srgbClr val="83B1E3"/>
    <a:srgbClr val="0686EF"/>
    <a:srgbClr val="FAD7AA"/>
    <a:srgbClr val="8BBEE2"/>
    <a:srgbClr val="BE0B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7" d="100"/>
          <a:sy n="137" d="100"/>
        </p:scale>
        <p:origin x="258" y="144"/>
      </p:cViewPr>
      <p:guideLst>
        <p:guide orient="horz" pos="311"/>
        <p:guide pos="2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3684C-F081-544B-8C90-A5795DCABDF2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1DD33-2A06-9443-920E-9A8794B89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02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1DD33-2A06-9443-920E-9A8794B892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182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1DD33-2A06-9443-920E-9A8794B892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62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1DD33-2A06-9443-920E-9A8794B892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482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1DD33-2A06-9443-920E-9A8794B892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1DD33-2A06-9443-920E-9A8794B892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0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1DD33-2A06-9443-920E-9A8794B892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251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1DD33-2A06-9443-920E-9A8794B892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90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1DD33-2A06-9443-920E-9A8794B892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520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1DD33-2A06-9443-920E-9A8794B892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858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1DD33-2A06-9443-920E-9A8794B8924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931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53206"/>
            <a:ext cx="7772400" cy="11017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SAMPLE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431336"/>
            <a:ext cx="6400800" cy="828662"/>
          </a:xfrm>
        </p:spPr>
        <p:txBody>
          <a:bodyPr/>
          <a:lstStyle>
            <a:lvl1pPr marL="0" indent="0" algn="ctr">
              <a:buNone/>
              <a:defRPr sz="200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Sample text or subtitle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8CD09-1EE7-8745-AB3C-21E7A359E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46813" y="4015014"/>
            <a:ext cx="2256972" cy="1128486"/>
          </a:xfrm>
          <a:prstGeom prst="rect">
            <a:avLst/>
          </a:prstGeom>
        </p:spPr>
      </p:pic>
      <p:pic>
        <p:nvPicPr>
          <p:cNvPr id="7" name="Picture 6" descr="triangles_red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998277"/>
            <a:ext cx="606552" cy="8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63611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5291" y="0"/>
            <a:ext cx="7772400" cy="1103313"/>
          </a:xfrm>
        </p:spPr>
        <p:txBody>
          <a:bodyPr/>
          <a:lstStyle>
            <a:lvl1pPr>
              <a:defRPr sz="2000" baseline="0">
                <a:solidFill>
                  <a:srgbClr val="0C234B"/>
                </a:solidFill>
              </a:defRPr>
            </a:lvl1pPr>
          </a:lstStyle>
          <a:p>
            <a:r>
              <a:rPr lang="en-US"/>
              <a:t>SAMPLE HEADER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765443" y="1713986"/>
            <a:ext cx="3599264" cy="2971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idx="13"/>
          </p:nvPr>
        </p:nvSpPr>
        <p:spPr>
          <a:xfrm>
            <a:off x="4723271" y="1713986"/>
            <a:ext cx="3599264" cy="2971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216821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291" y="0"/>
            <a:ext cx="7772400" cy="1103313"/>
          </a:xfrm>
        </p:spPr>
        <p:txBody>
          <a:bodyPr/>
          <a:lstStyle>
            <a:lvl1pPr>
              <a:defRPr sz="2000" baseline="0">
                <a:solidFill>
                  <a:srgbClr val="0C234B"/>
                </a:solidFill>
              </a:defRPr>
            </a:lvl1pPr>
          </a:lstStyle>
          <a:p>
            <a:r>
              <a:rPr lang="en-US"/>
              <a:t>SAMPLE HEADER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17539-672D-2847-B799-9A2A8D95C7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idx="1" hasCustomPrompt="1"/>
          </p:nvPr>
        </p:nvSpPr>
        <p:spPr>
          <a:xfrm>
            <a:off x="950387" y="2157897"/>
            <a:ext cx="3845859" cy="1418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b="0" i="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Sample Basic Paragraph.</a:t>
            </a:r>
            <a:r>
              <a:rPr lang="en-US" baseline="0"/>
              <a:t> </a:t>
            </a:r>
            <a:r>
              <a:rPr lang="en-US"/>
              <a:t>This is what the text would look</a:t>
            </a:r>
            <a:r>
              <a:rPr lang="en-US" baseline="0"/>
              <a:t> like in a paragraph. This is what the text would look like in a paragraph. This is what the text would look like.</a:t>
            </a:r>
            <a:endParaRPr lang="en-US"/>
          </a:p>
          <a:p>
            <a:pPr lvl="0"/>
            <a:endParaRPr lang="en-US"/>
          </a:p>
        </p:txBody>
      </p:sp>
      <p:sp>
        <p:nvSpPr>
          <p:cNvPr id="14" name="Text Placeholder 2"/>
          <p:cNvSpPr>
            <a:spLocks noGrp="1"/>
          </p:cNvSpPr>
          <p:nvPr>
            <p:ph idx="11" hasCustomPrompt="1"/>
          </p:nvPr>
        </p:nvSpPr>
        <p:spPr>
          <a:xfrm>
            <a:off x="930172" y="1817064"/>
            <a:ext cx="3845859" cy="353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solidFill>
                  <a:srgbClr val="AB052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PARAGRAPH TITLE</a:t>
            </a:r>
          </a:p>
        </p:txBody>
      </p:sp>
    </p:spTree>
    <p:extLst>
      <p:ext uri="{BB962C8B-B14F-4D97-AF65-F5344CB8AC3E}">
        <p14:creationId xmlns:p14="http://schemas.microsoft.com/office/powerpoint/2010/main" val="138943631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aragrap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5291" y="0"/>
            <a:ext cx="7772400" cy="1103313"/>
          </a:xfrm>
        </p:spPr>
        <p:txBody>
          <a:bodyPr/>
          <a:lstStyle>
            <a:lvl1pPr>
              <a:defRPr sz="2000" baseline="0">
                <a:solidFill>
                  <a:srgbClr val="0C234B"/>
                </a:solidFill>
              </a:defRPr>
            </a:lvl1pPr>
          </a:lstStyle>
          <a:p>
            <a:r>
              <a:rPr lang="en-US"/>
              <a:t>SAMPLE HEADER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idx="1" hasCustomPrompt="1"/>
          </p:nvPr>
        </p:nvSpPr>
        <p:spPr>
          <a:xfrm>
            <a:off x="987377" y="1664663"/>
            <a:ext cx="3377331" cy="2929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Sample Basic Paragraph.</a:t>
            </a:r>
            <a:r>
              <a:rPr lang="en-US" baseline="0"/>
              <a:t> </a:t>
            </a:r>
            <a:r>
              <a:rPr lang="en-US"/>
              <a:t>This is what the text would look</a:t>
            </a:r>
            <a:r>
              <a:rPr lang="en-US" baseline="0"/>
              <a:t> like in a paragraph. This is what the text would look like in a paragraph. This is what the text would look like.</a:t>
            </a:r>
            <a:endParaRPr lang="en-US"/>
          </a:p>
          <a:p>
            <a:pPr lvl="0"/>
            <a:endParaRPr lang="en-US"/>
          </a:p>
        </p:txBody>
      </p:sp>
      <p:sp>
        <p:nvSpPr>
          <p:cNvPr id="15" name="Text Placeholder 2"/>
          <p:cNvSpPr>
            <a:spLocks noGrp="1"/>
          </p:cNvSpPr>
          <p:nvPr>
            <p:ph idx="13" hasCustomPrompt="1"/>
          </p:nvPr>
        </p:nvSpPr>
        <p:spPr>
          <a:xfrm>
            <a:off x="4772589" y="1664663"/>
            <a:ext cx="3377331" cy="2929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Sample Basic Paragraph.</a:t>
            </a:r>
            <a:r>
              <a:rPr lang="en-US" baseline="0"/>
              <a:t> </a:t>
            </a:r>
            <a:r>
              <a:rPr lang="en-US"/>
              <a:t>This is what the text would look</a:t>
            </a:r>
            <a:r>
              <a:rPr lang="en-US" baseline="0"/>
              <a:t> like in a paragraph. This is what the text would look like in a paragraph. This is what the text would look like.</a:t>
            </a: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9315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291" y="0"/>
            <a:ext cx="7772400" cy="1103313"/>
          </a:xfrm>
        </p:spPr>
        <p:txBody>
          <a:bodyPr/>
          <a:lstStyle>
            <a:lvl1pPr>
              <a:defRPr sz="2000" baseline="0">
                <a:solidFill>
                  <a:srgbClr val="0C234B"/>
                </a:solidFill>
              </a:defRPr>
            </a:lvl1pPr>
          </a:lstStyle>
          <a:p>
            <a:r>
              <a:rPr lang="en-US"/>
              <a:t>SAMPLE HEADER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17539-672D-2847-B799-9A2A8D95C7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Subtitle 2"/>
          <p:cNvSpPr txBox="1">
            <a:spLocks/>
          </p:cNvSpPr>
          <p:nvPr userDrawn="1"/>
        </p:nvSpPr>
        <p:spPr bwMode="auto">
          <a:xfrm>
            <a:off x="4641547" y="1350987"/>
            <a:ext cx="3291626" cy="2079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ts val="800"/>
              </a:spcBef>
              <a:spcAft>
                <a:spcPct val="0"/>
              </a:spcAft>
              <a:buNone/>
              <a:defRPr sz="2000" baseline="0">
                <a:solidFill>
                  <a:srgbClr val="FFFFFF"/>
                </a:solidFill>
                <a:latin typeface="+mn-lt"/>
                <a:ea typeface="+mn-ea"/>
                <a:cs typeface="Times New Roman"/>
                <a:sym typeface="Calibri" charset="0"/>
              </a:defRPr>
            </a:lvl1pPr>
            <a:lvl2pPr marL="457200" indent="0" algn="ctr" rtl="0" eaLnBrk="0" fontAlgn="base" hangingPunct="0">
              <a:spcBef>
                <a:spcPts val="700"/>
              </a:spcBef>
              <a:spcAft>
                <a:spcPct val="0"/>
              </a:spcAft>
              <a:buNone/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 charset="0"/>
              </a:defRPr>
            </a:lvl2pPr>
            <a:lvl3pPr marL="914400" indent="0" algn="ctr" rtl="0" eaLnBrk="0" fontAlgn="base" hangingPunct="0">
              <a:spcBef>
                <a:spcPts val="600"/>
              </a:spcBef>
              <a:spcAft>
                <a:spcPct val="0"/>
              </a:spcAft>
              <a:buNone/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 charset="0"/>
              </a:defRPr>
            </a:lvl3pPr>
            <a:lvl4pPr marL="1371600" indent="0" algn="ctr" rtl="0" eaLnBrk="0" fontAlgn="base" hangingPunct="0">
              <a:spcBef>
                <a:spcPts val="500"/>
              </a:spcBef>
              <a:spcAft>
                <a:spcPct val="0"/>
              </a:spcAft>
              <a:buNone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 charset="0"/>
              </a:defRPr>
            </a:lvl4pPr>
            <a:lvl5pPr marL="1828800" indent="0" algn="ctr" rtl="0" eaLnBrk="0" fontAlgn="base" hangingPunct="0">
              <a:spcBef>
                <a:spcPts val="500"/>
              </a:spcBef>
              <a:spcAft>
                <a:spcPct val="0"/>
              </a:spcAft>
              <a:buNone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 charset="0"/>
              </a:defRPr>
            </a:lvl5pPr>
            <a:lvl6pPr marL="2286000" indent="0" algn="ctr" rtl="0" fontAlgn="base">
              <a:spcBef>
                <a:spcPts val="500"/>
              </a:spcBef>
              <a:spcAft>
                <a:spcPct val="0"/>
              </a:spcAft>
              <a:buNone/>
              <a:defRPr sz="2000">
                <a:solidFill>
                  <a:srgbClr val="878787"/>
                </a:solidFill>
                <a:latin typeface="+mn-lt"/>
                <a:ea typeface="+mn-ea"/>
                <a:cs typeface="+mn-cs"/>
                <a:sym typeface="Calibri" charset="0"/>
              </a:defRPr>
            </a:lvl6pPr>
            <a:lvl7pPr marL="2743200" indent="0" algn="ctr" rtl="0" fontAlgn="base">
              <a:spcBef>
                <a:spcPts val="500"/>
              </a:spcBef>
              <a:spcAft>
                <a:spcPct val="0"/>
              </a:spcAft>
              <a:buNone/>
              <a:defRPr sz="2000">
                <a:solidFill>
                  <a:srgbClr val="878787"/>
                </a:solidFill>
                <a:latin typeface="+mn-lt"/>
                <a:ea typeface="+mn-ea"/>
                <a:cs typeface="+mn-cs"/>
                <a:sym typeface="Calibri" charset="0"/>
              </a:defRPr>
            </a:lvl7pPr>
            <a:lvl8pPr marL="3200400" indent="0" algn="ctr" rtl="0" fontAlgn="base">
              <a:spcBef>
                <a:spcPts val="500"/>
              </a:spcBef>
              <a:spcAft>
                <a:spcPct val="0"/>
              </a:spcAft>
              <a:buNone/>
              <a:defRPr sz="2000">
                <a:solidFill>
                  <a:srgbClr val="878787"/>
                </a:solidFill>
                <a:latin typeface="+mn-lt"/>
                <a:ea typeface="+mn-ea"/>
                <a:cs typeface="+mn-cs"/>
                <a:sym typeface="Calibri" charset="0"/>
              </a:defRPr>
            </a:lvl8pPr>
            <a:lvl9pPr marL="3657600" indent="0" algn="ctr" rtl="0" fontAlgn="base">
              <a:spcBef>
                <a:spcPts val="500"/>
              </a:spcBef>
              <a:spcAft>
                <a:spcPct val="0"/>
              </a:spcAft>
              <a:buNone/>
              <a:defRPr sz="2000">
                <a:solidFill>
                  <a:srgbClr val="878787"/>
                </a:solidFill>
                <a:latin typeface="+mn-lt"/>
                <a:ea typeface="+mn-ea"/>
                <a:cs typeface="+mn-cs"/>
                <a:sym typeface="Calibri" charset="0"/>
              </a:defRPr>
            </a:lvl9pPr>
          </a:lstStyle>
          <a:p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209963" y="1575377"/>
            <a:ext cx="6467763" cy="1314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4416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8789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297179"/>
            <a:ext cx="5486400" cy="400870"/>
          </a:xfrm>
        </p:spPr>
        <p:txBody>
          <a:bodyPr/>
          <a:lstStyle>
            <a:lvl1pPr marL="0" indent="0">
              <a:buNone/>
              <a:defRPr sz="1200">
                <a:solidFill>
                  <a:srgbClr val="6F868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IMAGE CAPTION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85291" y="0"/>
            <a:ext cx="7772400" cy="1103313"/>
          </a:xfrm>
        </p:spPr>
        <p:txBody>
          <a:bodyPr/>
          <a:lstStyle>
            <a:lvl1pPr>
              <a:defRPr sz="2000" baseline="0">
                <a:solidFill>
                  <a:srgbClr val="0C234B"/>
                </a:solidFill>
              </a:defRPr>
            </a:lvl1pPr>
          </a:lstStyle>
          <a:p>
            <a:r>
              <a:rPr lang="en-US"/>
              <a:t>SAMPLE HEADER</a:t>
            </a:r>
          </a:p>
        </p:txBody>
      </p:sp>
    </p:spTree>
    <p:extLst>
      <p:ext uri="{BB962C8B-B14F-4D97-AF65-F5344CB8AC3E}">
        <p14:creationId xmlns:p14="http://schemas.microsoft.com/office/powerpoint/2010/main" val="186557126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Align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291" y="0"/>
            <a:ext cx="7772400" cy="1103313"/>
          </a:xfrm>
        </p:spPr>
        <p:txBody>
          <a:bodyPr/>
          <a:lstStyle>
            <a:lvl1pPr algn="ctr">
              <a:defRPr sz="2000" baseline="0">
                <a:solidFill>
                  <a:srgbClr val="0C234B"/>
                </a:solidFill>
              </a:defRPr>
            </a:lvl1pPr>
          </a:lstStyle>
          <a:p>
            <a:r>
              <a:rPr lang="en-US"/>
              <a:t>SAMPLE HEADER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17539-672D-2847-B799-9A2A8D95C7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idx="1" hasCustomPrompt="1"/>
          </p:nvPr>
        </p:nvSpPr>
        <p:spPr>
          <a:xfrm>
            <a:off x="679135" y="1109775"/>
            <a:ext cx="2255330" cy="2219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b="0" i="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Sample Basic Paragraph.</a:t>
            </a:r>
            <a:r>
              <a:rPr lang="en-US" baseline="0"/>
              <a:t> </a:t>
            </a:r>
            <a:r>
              <a:rPr lang="en-US"/>
              <a:t>This is what the text would look</a:t>
            </a:r>
            <a:r>
              <a:rPr lang="en-US" baseline="0"/>
              <a:t> like in a paragraph. This is what the text would look like in a paragraph. This is what the text would look like.</a:t>
            </a:r>
            <a:endParaRPr lang="en-US"/>
          </a:p>
          <a:p>
            <a:pPr lvl="0"/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/>
          </p:nvPr>
        </p:nvSpPr>
        <p:spPr>
          <a:xfrm>
            <a:off x="3049915" y="118789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049915" y="4297179"/>
            <a:ext cx="5486400" cy="400870"/>
          </a:xfrm>
        </p:spPr>
        <p:txBody>
          <a:bodyPr/>
          <a:lstStyle>
            <a:lvl1pPr marL="0" indent="0">
              <a:buNone/>
              <a:defRPr sz="1200">
                <a:solidFill>
                  <a:srgbClr val="6F868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154986298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3B0AC-9194-3147-91C1-7FC7FBA87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21302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97025"/>
            <a:ext cx="7772400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2914650"/>
            <a:ext cx="6400800" cy="1956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  <p:pic>
        <p:nvPicPr>
          <p:cNvPr id="8" name="Picture 7" descr="triangle_page#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118" y="4825556"/>
            <a:ext cx="575518" cy="317944"/>
          </a:xfrm>
          <a:prstGeom prst="rect">
            <a:avLst/>
          </a:prstGeom>
        </p:spPr>
      </p:pic>
      <p:sp>
        <p:nvSpPr>
          <p:cNvPr id="102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4315389" y="4882202"/>
            <a:ext cx="505516" cy="261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49B76813-089B-5346-A50D-90CF445FC7A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8" r:id="rId2"/>
    <p:sldLayoutId id="2147483677" r:id="rId3"/>
    <p:sldLayoutId id="2147483687" r:id="rId4"/>
    <p:sldLayoutId id="2147483678" r:id="rId5"/>
    <p:sldLayoutId id="2147483692" r:id="rId6"/>
    <p:sldLayoutId id="2147483709" r:id="rId7"/>
    <p:sldLayoutId id="2147483708" r:id="rId8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i="0">
          <a:solidFill>
            <a:srgbClr val="0C234B"/>
          </a:solidFill>
          <a:latin typeface="Verdana"/>
          <a:ea typeface="+mj-ea"/>
          <a:cs typeface="+mj-cs"/>
          <a:sym typeface="Calibri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42900" indent="-342900" algn="ctr" rtl="0" eaLnBrk="0" fontAlgn="base" hangingPunct="0">
        <a:spcBef>
          <a:spcPts val="800"/>
        </a:spcBef>
        <a:spcAft>
          <a:spcPct val="0"/>
        </a:spcAft>
        <a:buClr>
          <a:srgbClr val="BE0B34"/>
        </a:buClr>
        <a:buFont typeface="Arial"/>
        <a:buChar char="•"/>
        <a:defRPr sz="2000">
          <a:solidFill>
            <a:srgbClr val="6F868D"/>
          </a:solidFill>
          <a:latin typeface="Verdana"/>
          <a:ea typeface="+mn-ea"/>
          <a:cs typeface="Verdana"/>
          <a:sym typeface="Calibri" charset="0"/>
        </a:defRPr>
      </a:lvl1pPr>
      <a:lvl2pPr marL="704850" indent="-285750" algn="ctr" rtl="0" eaLnBrk="0" fontAlgn="base" hangingPunct="0">
        <a:spcBef>
          <a:spcPts val="700"/>
        </a:spcBef>
        <a:spcAft>
          <a:spcPct val="0"/>
        </a:spcAft>
        <a:buClr>
          <a:srgbClr val="BE0B34"/>
        </a:buClr>
        <a:buFont typeface="Arial"/>
        <a:buChar char="•"/>
        <a:defRPr sz="1600">
          <a:solidFill>
            <a:srgbClr val="6F868D"/>
          </a:solidFill>
          <a:latin typeface="Verdana"/>
          <a:ea typeface="+mn-ea"/>
          <a:cs typeface="Verdana"/>
          <a:sym typeface="Calibri" charset="0"/>
        </a:defRPr>
      </a:lvl2pPr>
      <a:lvl3pPr marL="1047750" indent="-171450" algn="ctr" rtl="0" eaLnBrk="0" fontAlgn="base" hangingPunct="0">
        <a:spcBef>
          <a:spcPts val="600"/>
        </a:spcBef>
        <a:spcAft>
          <a:spcPct val="0"/>
        </a:spcAft>
        <a:buClr>
          <a:srgbClr val="BE0B34"/>
        </a:buClr>
        <a:buFont typeface="Arial"/>
        <a:buChar char="•"/>
        <a:defRPr sz="1200">
          <a:solidFill>
            <a:srgbClr val="6F868D"/>
          </a:solidFill>
          <a:latin typeface="Verdana"/>
          <a:ea typeface="+mn-ea"/>
          <a:cs typeface="Verdana"/>
          <a:sym typeface="Calibri" charset="0"/>
        </a:defRPr>
      </a:lvl3pPr>
      <a:lvl4pPr marL="1504950" indent="-171450" algn="ctr" rtl="0" eaLnBrk="0" fontAlgn="base" hangingPunct="0">
        <a:spcBef>
          <a:spcPts val="500"/>
        </a:spcBef>
        <a:spcAft>
          <a:spcPct val="0"/>
        </a:spcAft>
        <a:buClr>
          <a:srgbClr val="BE0B34"/>
        </a:buClr>
        <a:buFont typeface="Arial"/>
        <a:buChar char="•"/>
        <a:defRPr sz="1200">
          <a:solidFill>
            <a:srgbClr val="6F868D"/>
          </a:solidFill>
          <a:latin typeface="Verdana"/>
          <a:ea typeface="+mn-ea"/>
          <a:cs typeface="Verdana"/>
          <a:sym typeface="Calibri" charset="0"/>
        </a:defRPr>
      </a:lvl4pPr>
      <a:lvl5pPr marL="1962150" indent="-171450" algn="ctr" rtl="0" eaLnBrk="0" fontAlgn="base" hangingPunct="0">
        <a:spcBef>
          <a:spcPts val="500"/>
        </a:spcBef>
        <a:spcAft>
          <a:spcPct val="0"/>
        </a:spcAft>
        <a:buClr>
          <a:srgbClr val="BE0B34"/>
        </a:buClr>
        <a:buFont typeface="Arial"/>
        <a:buChar char="•"/>
        <a:defRPr sz="1200">
          <a:solidFill>
            <a:srgbClr val="6F868D"/>
          </a:solidFill>
          <a:latin typeface="Verdana"/>
          <a:ea typeface="+mn-ea"/>
          <a:cs typeface="Verdana"/>
          <a:sym typeface="Calibri" charset="0"/>
        </a:defRPr>
      </a:lvl5pPr>
      <a:lvl6pPr marL="2247900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6pPr>
      <a:lvl7pPr marL="2705100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7pPr>
      <a:lvl8pPr marL="3162300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8pPr>
      <a:lvl9pPr marL="3619500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rc-aiaa-org.ezproxy3.library.arizona.edu/doi/10.2514/6.2024-0498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asa.gov/image-article/schlieren-images-reveal-supersonic-shock-waves-4/" TargetMode="External"/><Relationship Id="rId4" Type="http://schemas.openxmlformats.org/officeDocument/2006/relationships/hyperlink" Target="http://www.jstor.org/stable/96889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79466"/>
            <a:ext cx="7772400" cy="1101725"/>
          </a:xfrm>
        </p:spPr>
        <p:txBody>
          <a:bodyPr/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3000" b="1" i="0" u="none" strike="noStrike">
                <a:solidFill>
                  <a:srgbClr val="0C234B"/>
                </a:solidFill>
                <a:effectLst/>
                <a:latin typeface="Verdana" panose="020B0604030504040204" pitchFamily="34" charset="0"/>
              </a:rPr>
              <a:t>Exploratory Study on Wind Tunnel Noise Profiles</a:t>
            </a:r>
            <a:endParaRPr lang="en-US" sz="3000">
              <a:solidFill>
                <a:srgbClr val="0C234B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4226" y="2065189"/>
            <a:ext cx="6415548" cy="717445"/>
          </a:xfrm>
        </p:spPr>
        <p:txBody>
          <a:bodyPr/>
          <a:lstStyle/>
          <a:p>
            <a:pPr algn="ctr" rtl="0">
              <a:spcBef>
                <a:spcPts val="40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rgbClr val="6F868D"/>
                </a:solidFill>
                <a:effectLst/>
                <a:latin typeface="Verdana" panose="020B0604030504040204" pitchFamily="34" charset="0"/>
              </a:rPr>
              <a:t>Sam Bevier</a:t>
            </a:r>
          </a:p>
          <a:p>
            <a:pPr algn="ctr" rtl="0">
              <a:spcBef>
                <a:spcPts val="400"/>
              </a:spcBef>
              <a:spcAft>
                <a:spcPts val="0"/>
              </a:spcAft>
            </a:pPr>
            <a:endParaRPr lang="en-US" sz="1600" b="0" dirty="0">
              <a:effectLst/>
            </a:endParaRPr>
          </a:p>
          <a:p>
            <a:pPr algn="ctr" rtl="0">
              <a:spcBef>
                <a:spcPts val="400"/>
              </a:spcBef>
              <a:spcAft>
                <a:spcPts val="0"/>
              </a:spcAft>
            </a:pPr>
            <a:r>
              <a:rPr lang="en-US" sz="1400" b="0" i="0" u="none" strike="noStrike" dirty="0">
                <a:solidFill>
                  <a:srgbClr val="6F868D"/>
                </a:solidFill>
                <a:effectLst/>
                <a:latin typeface="Verdana" panose="020B0604030504040204" pitchFamily="34" charset="0"/>
              </a:rPr>
              <a:t>Mentor:</a:t>
            </a:r>
            <a:r>
              <a:rPr lang="en-US" sz="1400" dirty="0">
                <a:latin typeface="Verdana" panose="020B0604030504040204" pitchFamily="34" charset="0"/>
              </a:rPr>
              <a:t> </a:t>
            </a:r>
            <a:r>
              <a:rPr lang="en-US" sz="1400" b="0" i="0" u="none" strike="noStrike" dirty="0">
                <a:solidFill>
                  <a:srgbClr val="6F868D"/>
                </a:solidFill>
                <a:effectLst/>
                <a:latin typeface="Verdana" panose="020B0604030504040204" pitchFamily="34" charset="0"/>
              </a:rPr>
              <a:t>Dr. James Threadgill</a:t>
            </a:r>
            <a:endParaRPr lang="en-US" sz="1400" b="0" dirty="0">
              <a:effectLst/>
            </a:endParaRPr>
          </a:p>
          <a:p>
            <a:pPr algn="ctr" rtl="0">
              <a:spcBef>
                <a:spcPts val="400"/>
              </a:spcBef>
              <a:spcAft>
                <a:spcPts val="0"/>
              </a:spcAft>
            </a:pPr>
            <a:r>
              <a:rPr lang="en-US" sz="1400" b="0" i="0" u="none" strike="noStrike" dirty="0">
                <a:solidFill>
                  <a:srgbClr val="6F868D"/>
                </a:solidFill>
                <a:effectLst/>
                <a:latin typeface="Verdana" panose="020B0604030504040204" pitchFamily="34" charset="0"/>
              </a:rPr>
              <a:t>Post-doc: Dr. Ashish Singh</a:t>
            </a:r>
            <a:endParaRPr lang="en-US" sz="1400" b="0" dirty="0">
              <a:effectLst/>
            </a:endParaRPr>
          </a:p>
          <a:p>
            <a:pPr algn="ctr" rtl="0">
              <a:spcBef>
                <a:spcPts val="400"/>
              </a:spcBef>
              <a:spcAft>
                <a:spcPts val="0"/>
              </a:spcAft>
            </a:pPr>
            <a:r>
              <a:rPr lang="en-US" sz="1400" b="0" i="0" u="none" strike="noStrike" dirty="0">
                <a:solidFill>
                  <a:srgbClr val="6F868D"/>
                </a:solidFill>
                <a:effectLst/>
                <a:latin typeface="Verdana" panose="020B0604030504040204" pitchFamily="34" charset="0"/>
              </a:rPr>
              <a:t>Arizona Space Grant Symposium</a:t>
            </a:r>
          </a:p>
          <a:p>
            <a:pPr algn="ctr" rtl="0">
              <a:spcBef>
                <a:spcPts val="400"/>
              </a:spcBef>
              <a:spcAft>
                <a:spcPts val="0"/>
              </a:spcAft>
            </a:pPr>
            <a:r>
              <a:rPr lang="en-US" sz="1400" dirty="0">
                <a:latin typeface="Verdana" panose="020B0604030504040204" pitchFamily="34" charset="0"/>
              </a:rPr>
              <a:t>ONERA</a:t>
            </a:r>
            <a:r>
              <a:rPr lang="en-US" sz="1400" b="0" i="0" u="none" strike="noStrike" dirty="0">
                <a:solidFill>
                  <a:srgbClr val="6F868D"/>
                </a:solidFill>
                <a:effectLst/>
                <a:latin typeface="Verdana" panose="020B0604030504040204" pitchFamily="34" charset="0"/>
              </a:rPr>
              <a:t> </a:t>
            </a:r>
            <a:endParaRPr lang="en-US" sz="1400" b="0" dirty="0">
              <a:effectLst/>
            </a:endParaRPr>
          </a:p>
          <a:p>
            <a:pPr algn="ctr" rtl="0">
              <a:spcBef>
                <a:spcPts val="400"/>
              </a:spcBef>
              <a:spcAft>
                <a:spcPts val="0"/>
              </a:spcAft>
            </a:pPr>
            <a:r>
              <a:rPr lang="en-US" sz="1400" b="0" i="0" u="none" strike="noStrike" dirty="0">
                <a:solidFill>
                  <a:srgbClr val="6F868D"/>
                </a:solidFill>
                <a:effectLst/>
                <a:latin typeface="Verdana" panose="020B0604030504040204" pitchFamily="34" charset="0"/>
              </a:rPr>
              <a:t>April 20th, 2024</a:t>
            </a:r>
            <a:endParaRPr lang="en-US" sz="1400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36972F4-F106-B311-12AE-D0455BE72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500" y="3244792"/>
            <a:ext cx="1415476" cy="188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9F3E2CA-ED20-3285-2955-D4D5458B0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70" y="3259998"/>
            <a:ext cx="20193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4684115-A2F7-84E4-FB3A-000CEF0B4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518" y="-408894"/>
            <a:ext cx="207645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Office of Naval Research Official Logo">
            <a:extLst>
              <a:ext uri="{FF2B5EF4-FFF2-40B4-BE49-F238E27FC236}">
                <a16:creationId xmlns:a16="http://schemas.microsoft.com/office/drawing/2014/main" id="{A85653F3-B904-D533-0833-60EB03BEE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1" y="44785"/>
            <a:ext cx="2241665" cy="102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01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4688C1-AE36-3B2D-F8AD-6D75961B0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10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3D016E-AABC-42F5-2B7D-E8471F6A6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Citations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C641C6-6AB1-8738-E6D7-088F4576B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971" y="873328"/>
            <a:ext cx="8578735" cy="2971732"/>
          </a:xfrm>
        </p:spPr>
        <p:txBody>
          <a:bodyPr>
            <a:normAutofit/>
          </a:bodyPr>
          <a:lstStyle/>
          <a:p>
            <a:r>
              <a:rPr lang="en-US" sz="1400" b="0" i="0">
                <a:solidFill>
                  <a:srgbClr val="000000"/>
                </a:solidFill>
                <a:effectLst/>
                <a:latin typeface="+mj-lt"/>
                <a:ea typeface="Verdana" panose="020B0604030504040204" pitchFamily="34" charset="0"/>
              </a:rPr>
              <a:t>James A. Threadgill, Christoph Hader, Ashish Singh, Vasilis </a:t>
            </a:r>
            <a:r>
              <a:rPr lang="en-US" sz="1400" b="0" i="0" err="1">
                <a:solidFill>
                  <a:srgbClr val="000000"/>
                </a:solidFill>
                <a:effectLst/>
                <a:latin typeface="+mj-lt"/>
                <a:ea typeface="Verdana" panose="020B0604030504040204" pitchFamily="34" charset="0"/>
              </a:rPr>
              <a:t>Tsakagiannis</a:t>
            </a:r>
            <a:r>
              <a:rPr lang="en-US" sz="1400" b="0" i="0">
                <a:solidFill>
                  <a:srgbClr val="000000"/>
                </a:solidFill>
                <a:effectLst/>
                <a:latin typeface="+mj-lt"/>
                <a:ea typeface="Verdana" panose="020B0604030504040204" pitchFamily="34" charset="0"/>
              </a:rPr>
              <a:t>, Hermann F. </a:t>
            </a:r>
            <a:r>
              <a:rPr lang="en-US" sz="1400" b="0" i="0" err="1">
                <a:solidFill>
                  <a:srgbClr val="000000"/>
                </a:solidFill>
                <a:effectLst/>
                <a:latin typeface="+mj-lt"/>
                <a:ea typeface="Verdana" panose="020B0604030504040204" pitchFamily="34" charset="0"/>
              </a:rPr>
              <a:t>Fasel</a:t>
            </a:r>
            <a:r>
              <a:rPr lang="en-US" sz="1400" b="0" i="0">
                <a:solidFill>
                  <a:srgbClr val="000000"/>
                </a:solidFill>
                <a:effectLst/>
                <a:latin typeface="+mj-lt"/>
                <a:ea typeface="Verdana" panose="020B0604030504040204" pitchFamily="34" charset="0"/>
              </a:rPr>
              <a:t>, Jesse C. Little, Mathieu </a:t>
            </a:r>
            <a:r>
              <a:rPr lang="en-US" sz="1400" b="0" i="0" err="1">
                <a:solidFill>
                  <a:srgbClr val="000000"/>
                </a:solidFill>
                <a:effectLst/>
                <a:latin typeface="+mj-lt"/>
                <a:ea typeface="Verdana" panose="020B0604030504040204" pitchFamily="34" charset="0"/>
              </a:rPr>
              <a:t>Lugrin</a:t>
            </a:r>
            <a:r>
              <a:rPr lang="en-US" sz="1400" b="0" i="0">
                <a:solidFill>
                  <a:srgbClr val="000000"/>
                </a:solidFill>
                <a:effectLst/>
                <a:latin typeface="+mj-lt"/>
                <a:ea typeface="Verdana" panose="020B0604030504040204" pitchFamily="34" charset="0"/>
              </a:rPr>
              <a:t>, </a:t>
            </a:r>
            <a:r>
              <a:rPr lang="en-US" sz="1400" b="0" i="0" err="1">
                <a:solidFill>
                  <a:srgbClr val="000000"/>
                </a:solidFill>
                <a:effectLst/>
                <a:latin typeface="+mj-lt"/>
                <a:ea typeface="Verdana" panose="020B0604030504040204" pitchFamily="34" charset="0"/>
              </a:rPr>
              <a:t>Reynald</a:t>
            </a:r>
            <a:r>
              <a:rPr lang="en-US" sz="1400" b="0" i="0">
                <a:solidFill>
                  <a:srgbClr val="000000"/>
                </a:solidFill>
                <a:effectLst/>
                <a:latin typeface="+mj-lt"/>
                <a:ea typeface="Verdana" panose="020B0604030504040204" pitchFamily="34" charset="0"/>
              </a:rPr>
              <a:t> Bur, Giuseppe </a:t>
            </a:r>
            <a:r>
              <a:rPr lang="en-US" sz="1400" b="0" i="0" err="1">
                <a:solidFill>
                  <a:srgbClr val="000000"/>
                </a:solidFill>
                <a:effectLst/>
                <a:latin typeface="+mj-lt"/>
                <a:ea typeface="Verdana" panose="020B0604030504040204" pitchFamily="34" charset="0"/>
              </a:rPr>
              <a:t>Chiapparino</a:t>
            </a:r>
            <a:r>
              <a:rPr lang="en-US" sz="1400" b="0" i="0">
                <a:solidFill>
                  <a:srgbClr val="000000"/>
                </a:solidFill>
                <a:effectLst/>
                <a:latin typeface="+mj-lt"/>
                <a:ea typeface="Verdana" panose="020B0604030504040204" pitchFamily="34" charset="0"/>
              </a:rPr>
              <a:t> and Christian Stemmer. 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+mj-lt"/>
                <a:ea typeface="Verdana" panose="020B0604030504040204" pitchFamily="34" charset="0"/>
                <a:hlinkClick r:id="rId3"/>
              </a:rPr>
              <a:t>"Scaling and Transition Effects on Hollow-Cylinder/Flare SBLIs in Wind Tunnel Environments," </a:t>
            </a:r>
            <a:r>
              <a:rPr lang="en-US" sz="1400" b="0" i="0">
                <a:solidFill>
                  <a:srgbClr val="000000"/>
                </a:solidFill>
                <a:effectLst/>
                <a:latin typeface="+mj-lt"/>
                <a:ea typeface="Verdana" panose="020B0604030504040204" pitchFamily="34" charset="0"/>
              </a:rPr>
              <a:t>AIAA 2024-0498. </a:t>
            </a:r>
            <a:r>
              <a:rPr lang="en-US" sz="1400" b="0" i="1">
                <a:solidFill>
                  <a:srgbClr val="000000"/>
                </a:solidFill>
                <a:effectLst/>
                <a:latin typeface="+mj-lt"/>
                <a:ea typeface="Verdana" panose="020B0604030504040204" pitchFamily="34" charset="0"/>
              </a:rPr>
              <a:t>AIAA SCITECH 2024 Forum</a:t>
            </a:r>
            <a:r>
              <a:rPr lang="en-US" sz="1400" b="0" i="0">
                <a:solidFill>
                  <a:srgbClr val="000000"/>
                </a:solidFill>
                <a:effectLst/>
                <a:latin typeface="+mj-lt"/>
                <a:ea typeface="Verdana" panose="020B0604030504040204" pitchFamily="34" charset="0"/>
              </a:rPr>
              <a:t>. January 2024.</a:t>
            </a:r>
          </a:p>
          <a:p>
            <a:r>
              <a:rPr lang="en-US" sz="1400" err="1">
                <a:solidFill>
                  <a:schemeClr val="tx1"/>
                </a:solidFill>
                <a:latin typeface="+mj-lt"/>
                <a:ea typeface="Verdana" panose="020B0604030504040204" pitchFamily="34" charset="0"/>
              </a:rPr>
              <a:t>Maccoll</a:t>
            </a:r>
            <a:r>
              <a:rPr lang="en-US" sz="1400">
                <a:solidFill>
                  <a:schemeClr val="tx1"/>
                </a:solidFill>
                <a:latin typeface="+mj-lt"/>
                <a:ea typeface="Verdana" panose="020B0604030504040204" pitchFamily="34" charset="0"/>
              </a:rPr>
              <a:t>, J. W. “The Conical Shock Wave Formed by a Cone Moving at a High Speed.” Proceedings of the Royal Society of London. Series A, Mathematical and Physical Sciences 159, no. 898 (1937): 459–72. </a:t>
            </a:r>
            <a:r>
              <a:rPr lang="en-US" sz="1400">
                <a:solidFill>
                  <a:schemeClr val="tx1"/>
                </a:solidFill>
                <a:latin typeface="+mj-lt"/>
                <a:ea typeface="Verdana" panose="020B0604030504040204" pitchFamily="34" charset="0"/>
                <a:hlinkClick r:id="rId4"/>
              </a:rPr>
              <a:t>http://www.jstor.org/stable/96889</a:t>
            </a:r>
            <a:r>
              <a:rPr lang="en-US" sz="1400">
                <a:solidFill>
                  <a:schemeClr val="tx1"/>
                </a:solidFill>
                <a:latin typeface="+mj-lt"/>
                <a:ea typeface="Verdana" panose="020B0604030504040204" pitchFamily="34" charset="0"/>
              </a:rPr>
              <a:t>.</a:t>
            </a:r>
          </a:p>
          <a:p>
            <a:r>
              <a:rPr lang="en-US" sz="1400">
                <a:solidFill>
                  <a:schemeClr val="tx1"/>
                </a:solidFill>
                <a:latin typeface="+mj-lt"/>
                <a:ea typeface="Verdana" panose="020B0604030504040204" pitchFamily="34" charset="0"/>
              </a:rPr>
              <a:t>Schneider, S. </a:t>
            </a:r>
            <a:r>
              <a:rPr lang="en-US" sz="1400" err="1">
                <a:solidFill>
                  <a:schemeClr val="tx1"/>
                </a:solidFill>
                <a:latin typeface="+mj-lt"/>
                <a:ea typeface="Verdana" panose="020B0604030504040204" pitchFamily="34" charset="0"/>
              </a:rPr>
              <a:t>P.,“Effects</a:t>
            </a:r>
            <a:r>
              <a:rPr lang="en-US" sz="1400">
                <a:solidFill>
                  <a:schemeClr val="tx1"/>
                </a:solidFill>
                <a:latin typeface="+mj-lt"/>
                <a:ea typeface="Verdana" panose="020B0604030504040204" pitchFamily="34" charset="0"/>
              </a:rPr>
              <a:t> of High-Speed Tunnel Noise on Laminar–Turbulent </a:t>
            </a:r>
            <a:r>
              <a:rPr lang="en-US" sz="1400" err="1">
                <a:solidFill>
                  <a:schemeClr val="tx1"/>
                </a:solidFill>
                <a:latin typeface="+mj-lt"/>
                <a:ea typeface="Verdana" panose="020B0604030504040204" pitchFamily="34" charset="0"/>
              </a:rPr>
              <a:t>Transition,”Journal</a:t>
            </a:r>
            <a:r>
              <a:rPr lang="en-US" sz="1400">
                <a:solidFill>
                  <a:schemeClr val="tx1"/>
                </a:solidFill>
                <a:latin typeface="+mj-lt"/>
                <a:ea typeface="Verdana" panose="020B0604030504040204" pitchFamily="34" charset="0"/>
              </a:rPr>
              <a:t> of Spacecraft and Rockets, Vol. 38,No. 3, 2001, pp. 323 -  333.doi:10.2514/2.3705</a:t>
            </a:r>
          </a:p>
          <a:p>
            <a:r>
              <a:rPr lang="en-US" sz="1400">
                <a:solidFill>
                  <a:schemeClr val="tx1"/>
                </a:solidFill>
                <a:effectLst/>
                <a:latin typeface="+mj-lt"/>
                <a:ea typeface="Verdana" panose="020B0604030504040204" pitchFamily="34" charset="0"/>
              </a:rPr>
              <a:t>“Schlieren Images Reveal Supersonic Shock Waves.” NASA. Accessed April 5, 2024. </a:t>
            </a:r>
            <a:r>
              <a:rPr lang="en-US" sz="1400">
                <a:solidFill>
                  <a:schemeClr val="tx1"/>
                </a:solidFill>
                <a:effectLst/>
                <a:latin typeface="+mj-lt"/>
                <a:ea typeface="Verdana" panose="020B0604030504040204" pitchFamily="34" charset="0"/>
                <a:hlinkClick r:id="rId5"/>
              </a:rPr>
              <a:t>https://www.nasa.gov/image-article/schlieren-images-reveal-supersonic-shock-waves-4/</a:t>
            </a:r>
            <a:r>
              <a:rPr lang="en-US" sz="1400">
                <a:solidFill>
                  <a:schemeClr val="tx1"/>
                </a:solidFill>
                <a:effectLst/>
                <a:latin typeface="+mj-lt"/>
                <a:ea typeface="Verdana" panose="020B0604030504040204" pitchFamily="34" charset="0"/>
              </a:rPr>
              <a:t>.</a:t>
            </a:r>
          </a:p>
          <a:p>
            <a:endParaRPr lang="en-US" sz="1400">
              <a:solidFill>
                <a:schemeClr val="tx1"/>
              </a:solidFill>
              <a:latin typeface="+mj-lt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92288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0390D9-178D-7D00-4F1A-64360E5D6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E602A5-8BA9-9544-8191-A058E19DD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Goals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CB86D0-C44C-BA84-0568-96A91174A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740" y="876301"/>
            <a:ext cx="4086000" cy="4005902"/>
          </a:xfrm>
        </p:spPr>
        <p:txBody>
          <a:bodyPr>
            <a:normAutofit fontScale="92500" lnSpcReduction="10000"/>
          </a:bodyPr>
          <a:lstStyle/>
          <a:p>
            <a:r>
              <a:rPr lang="en-US" sz="1800" b="1">
                <a:solidFill>
                  <a:schemeClr val="tx1"/>
                </a:solidFill>
                <a:latin typeface="+mj-lt"/>
              </a:rPr>
              <a:t>Goal: </a:t>
            </a:r>
            <a:r>
              <a:rPr lang="en-US" sz="1800">
                <a:solidFill>
                  <a:schemeClr val="tx1"/>
                </a:solidFill>
                <a:latin typeface="+mj-lt"/>
              </a:rPr>
              <a:t>to compare unsteadiness across supersonic wind tunnels</a:t>
            </a:r>
          </a:p>
          <a:p>
            <a:pPr lvl="1"/>
            <a:r>
              <a:rPr lang="en-US" sz="1700">
                <a:solidFill>
                  <a:schemeClr val="tx1"/>
                </a:solidFill>
                <a:latin typeface="+mj-lt"/>
              </a:rPr>
              <a:t>Characterize influence on experiments</a:t>
            </a:r>
          </a:p>
          <a:p>
            <a:pPr lvl="1"/>
            <a:r>
              <a:rPr lang="en-US" sz="1700">
                <a:solidFill>
                  <a:schemeClr val="tx1"/>
                </a:solidFill>
                <a:latin typeface="+mj-lt"/>
              </a:rPr>
              <a:t>Support international collaboration, to compare with wind tunnels across US/Europe</a:t>
            </a:r>
          </a:p>
          <a:p>
            <a:endParaRPr lang="en-US" sz="1800">
              <a:solidFill>
                <a:schemeClr val="tx1"/>
              </a:solidFill>
              <a:latin typeface="+mj-lt"/>
            </a:endParaRPr>
          </a:p>
          <a:p>
            <a:r>
              <a:rPr lang="en-US" sz="1800">
                <a:solidFill>
                  <a:schemeClr val="tx1"/>
                </a:solidFill>
                <a:latin typeface="+mj-lt"/>
              </a:rPr>
              <a:t>Freestream pressure disturbances are measured to characterize the unsteadiness.</a:t>
            </a:r>
          </a:p>
          <a:p>
            <a:endParaRPr lang="en-US" sz="1800">
              <a:solidFill>
                <a:schemeClr val="tx1"/>
              </a:solidFill>
              <a:latin typeface="+mj-lt"/>
            </a:endParaRPr>
          </a:p>
          <a:p>
            <a:r>
              <a:rPr lang="en-US" sz="1800">
                <a:solidFill>
                  <a:schemeClr val="tx1"/>
                </a:solidFill>
                <a:latin typeface="+mj-lt"/>
              </a:rPr>
              <a:t>The data acquisition is centered around a precision machined cone provided by ONERA</a:t>
            </a:r>
          </a:p>
        </p:txBody>
      </p:sp>
      <p:pic>
        <p:nvPicPr>
          <p:cNvPr id="6" name="Picture 5" descr="A metal cone on a foam pad&#10;&#10;Description automatically generated">
            <a:extLst>
              <a:ext uri="{FF2B5EF4-FFF2-40B4-BE49-F238E27FC236}">
                <a16:creationId xmlns:a16="http://schemas.microsoft.com/office/drawing/2014/main" id="{E2F4D5EB-01C9-06F4-92D4-6EBB7847A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390" b="33827"/>
          <a:stretch/>
        </p:blipFill>
        <p:spPr>
          <a:xfrm flipH="1">
            <a:off x="4315389" y="3454817"/>
            <a:ext cx="4839639" cy="1044748"/>
          </a:xfrm>
          <a:prstGeom prst="rect">
            <a:avLst/>
          </a:prstGeom>
          <a:ln w="12700">
            <a:solidFill>
              <a:schemeClr val="accent6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39EB3F-27BB-E9F1-CCE6-8BE7B740A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2149" y="957442"/>
            <a:ext cx="4861851" cy="20353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FB0C71-DF5A-21CE-8974-96CDCCA6AF17}"/>
              </a:ext>
            </a:extLst>
          </p:cNvPr>
          <p:cNvSpPr txBox="1"/>
          <p:nvPr/>
        </p:nvSpPr>
        <p:spPr bwMode="auto">
          <a:xfrm>
            <a:off x="5343953" y="2858060"/>
            <a:ext cx="253746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(Schneider, 2001)</a:t>
            </a:r>
            <a:endParaRPr lang="en-US" sz="3400" b="0" i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9402138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5CAC38-3A7D-32AF-351F-B7DDC972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FBE4F1-4AF5-D683-B59C-D77758578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Wind Tunnels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FE7074-969F-E4FB-3E03-55A30A3AF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1" y="899160"/>
            <a:ext cx="5456638" cy="398304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+mj-lt"/>
              </a:rPr>
              <a:t>Wind tunnels are used to test experimental models in controlled environments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+mj-lt"/>
              </a:rPr>
              <a:t>‘Open circuit’ facilities – straight shot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+mj-lt"/>
              </a:rPr>
              <a:t>‘Close circuit’ facilities – loop</a:t>
            </a:r>
          </a:p>
          <a:p>
            <a:pPr lvl="1"/>
            <a:endParaRPr lang="en-US">
              <a:solidFill>
                <a:schemeClr val="tx1"/>
              </a:solidFill>
              <a:latin typeface="+mj-lt"/>
            </a:endParaRPr>
          </a:p>
          <a:p>
            <a:r>
              <a:rPr lang="en-US">
                <a:solidFill>
                  <a:schemeClr val="tx1"/>
                </a:solidFill>
                <a:latin typeface="+mj-lt"/>
              </a:rPr>
              <a:t>Supersonic wind tunnels are the specific focus of this project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+mj-lt"/>
              </a:rPr>
              <a:t>Flow becomes supersonic by: creating sufficient pressure ratios </a:t>
            </a:r>
            <a:r>
              <a:rPr lang="en-US" b="1" u="sng">
                <a:solidFill>
                  <a:schemeClr val="tx1"/>
                </a:solidFill>
                <a:latin typeface="+mj-lt"/>
              </a:rPr>
              <a:t>and</a:t>
            </a:r>
            <a:r>
              <a:rPr lang="en-US">
                <a:solidFill>
                  <a:schemeClr val="tx1"/>
                </a:solidFill>
                <a:latin typeface="+mj-lt"/>
              </a:rPr>
              <a:t> specific geometry (contraction &amp; expansion)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+mj-lt"/>
              </a:rPr>
              <a:t>In supersonic flow, shockwaves can form when the flow deflects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CE26CB-5CCC-B66D-B55A-85AC8BB86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369" y="651685"/>
            <a:ext cx="2983292" cy="12279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530D1F-BFF0-11FB-2B27-E2F750D0DC38}"/>
              </a:ext>
            </a:extLst>
          </p:cNvPr>
          <p:cNvSpPr txBox="1"/>
          <p:nvPr/>
        </p:nvSpPr>
        <p:spPr bwMode="auto">
          <a:xfrm>
            <a:off x="6682741" y="4491815"/>
            <a:ext cx="162469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5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(NASA, 2015)</a:t>
            </a:r>
          </a:p>
        </p:txBody>
      </p:sp>
      <p:pic>
        <p:nvPicPr>
          <p:cNvPr id="1026" name="Picture 2" descr="NASA is using a 21st century version of schlieren imagery  to visualize supersonic flow.">
            <a:extLst>
              <a:ext uri="{FF2B5EF4-FFF2-40B4-BE49-F238E27FC236}">
                <a16:creationId xmlns:a16="http://schemas.microsoft.com/office/drawing/2014/main" id="{B7495FBF-3872-F1B0-20BE-E2B235C88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645" y="2881583"/>
            <a:ext cx="2574880" cy="161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E91160-AFCB-5116-77C8-4F8D89A7D2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3620" y="2085887"/>
            <a:ext cx="3040380" cy="64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92760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0390D9-178D-7D00-4F1A-64360E5D6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E602A5-8BA9-9544-8191-A058E19DD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Cone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CB86D0-C44C-BA84-0568-96A91174A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157085"/>
            <a:ext cx="4215540" cy="372511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+mj-lt"/>
              </a:rPr>
              <a:t>The cone is used to place sensors in the freestream flow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latin typeface="+mj-lt"/>
            </a:endParaRPr>
          </a:p>
          <a:p>
            <a:r>
              <a:rPr lang="en-US" dirty="0">
                <a:solidFill>
                  <a:schemeClr val="tx1"/>
                </a:solidFill>
                <a:latin typeface="+mj-lt"/>
              </a:rPr>
              <a:t>The shallow angle and sharpness of the cone mitigate the shockwave</a:t>
            </a:r>
          </a:p>
          <a:p>
            <a:endParaRPr lang="en-US" dirty="0">
              <a:solidFill>
                <a:schemeClr val="tx1"/>
              </a:solidFill>
              <a:latin typeface="+mj-lt"/>
            </a:endParaRPr>
          </a:p>
          <a:p>
            <a:r>
              <a:rPr lang="en-US" dirty="0">
                <a:solidFill>
                  <a:schemeClr val="tx1"/>
                </a:solidFill>
                <a:latin typeface="+mj-lt"/>
              </a:rPr>
              <a:t>Pressure Fluctuation Sensors:</a:t>
            </a:r>
          </a:p>
          <a:p>
            <a:pPr lvl="1">
              <a:tabLst>
                <a:tab pos="1257300" algn="l"/>
              </a:tabLst>
            </a:pPr>
            <a:r>
              <a:rPr lang="en-US" dirty="0" err="1">
                <a:solidFill>
                  <a:schemeClr val="tx1"/>
                </a:solidFill>
                <a:latin typeface="+mj-lt"/>
              </a:rPr>
              <a:t>Kulite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	–     0 Hz to 40 kHz</a:t>
            </a:r>
          </a:p>
          <a:p>
            <a:pPr lvl="1">
              <a:tabLst>
                <a:tab pos="1257300" algn="l"/>
              </a:tabLst>
            </a:pPr>
            <a:r>
              <a:rPr lang="en-US" dirty="0">
                <a:solidFill>
                  <a:schemeClr val="tx1"/>
                </a:solidFill>
                <a:latin typeface="+mj-lt"/>
              </a:rPr>
              <a:t>PCB	–    20 kHz to 1 MHz</a:t>
            </a:r>
          </a:p>
          <a:p>
            <a:endParaRPr lang="en-US" dirty="0">
              <a:solidFill>
                <a:schemeClr val="tx1"/>
              </a:solidFill>
              <a:latin typeface="+mj-lt"/>
            </a:endParaRPr>
          </a:p>
          <a:p>
            <a:endParaRPr lang="en-US" dirty="0">
              <a:solidFill>
                <a:schemeClr val="tx1"/>
              </a:solidFill>
              <a:latin typeface="+mj-lt"/>
            </a:endParaRPr>
          </a:p>
          <a:p>
            <a:endParaRPr lang="en-US" dirty="0">
              <a:solidFill>
                <a:schemeClr val="tx1"/>
              </a:solidFill>
              <a:latin typeface="+mj-lt"/>
            </a:endParaRPr>
          </a:p>
          <a:p>
            <a:endParaRPr lang="en-US" dirty="0">
              <a:solidFill>
                <a:schemeClr val="tx1"/>
              </a:solidFill>
              <a:latin typeface="+mj-lt"/>
            </a:endParaRPr>
          </a:p>
          <a:p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AA709C-E0C0-2B11-DEAC-724FC4EEC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740" y="2098946"/>
            <a:ext cx="4623213" cy="1565718"/>
          </a:xfrm>
          <a:prstGeom prst="rect">
            <a:avLst/>
          </a:prstGeom>
        </p:spPr>
      </p:pic>
      <p:pic>
        <p:nvPicPr>
          <p:cNvPr id="6" name="Picture 5" descr="A metal cone on a foam pad&#10;&#10;Description automatically generated">
            <a:extLst>
              <a:ext uri="{FF2B5EF4-FFF2-40B4-BE49-F238E27FC236}">
                <a16:creationId xmlns:a16="http://schemas.microsoft.com/office/drawing/2014/main" id="{E2F4D5EB-01C9-06F4-92D4-6EBB7847A4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390" b="33827"/>
          <a:stretch/>
        </p:blipFill>
        <p:spPr>
          <a:xfrm flipH="1">
            <a:off x="4141244" y="3656780"/>
            <a:ext cx="4839639" cy="1044748"/>
          </a:xfrm>
          <a:prstGeom prst="rect">
            <a:avLst/>
          </a:prstGeom>
          <a:ln w="12700">
            <a:solidFill>
              <a:schemeClr val="accent6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D13CCE-60CD-5198-5B86-F739DE3D59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6665" b="4553"/>
          <a:stretch/>
        </p:blipFill>
        <p:spPr>
          <a:xfrm>
            <a:off x="5668958" y="465105"/>
            <a:ext cx="2725671" cy="14531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63ED32-9F69-9AEC-6C53-13DDC5F3319A}"/>
              </a:ext>
            </a:extLst>
          </p:cNvPr>
          <p:cNvSpPr txBox="1"/>
          <p:nvPr/>
        </p:nvSpPr>
        <p:spPr bwMode="auto">
          <a:xfrm>
            <a:off x="6246013" y="1799682"/>
            <a:ext cx="166326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solidFill>
                  <a:schemeClr val="tx1"/>
                </a:solidFill>
                <a:latin typeface="+mj-lt"/>
                <a:ea typeface="Verdana" panose="020B0604030504040204" pitchFamily="34" charset="0"/>
              </a:rPr>
              <a:t>(</a:t>
            </a:r>
            <a:r>
              <a:rPr lang="en-US" sz="1500" err="1">
                <a:solidFill>
                  <a:schemeClr val="tx1"/>
                </a:solidFill>
                <a:latin typeface="+mj-lt"/>
                <a:ea typeface="Verdana" panose="020B0604030504040204" pitchFamily="34" charset="0"/>
              </a:rPr>
              <a:t>Maccoll</a:t>
            </a:r>
            <a:r>
              <a:rPr lang="en-US" sz="1500">
                <a:solidFill>
                  <a:schemeClr val="tx1"/>
                </a:solidFill>
                <a:latin typeface="+mj-lt"/>
                <a:ea typeface="Verdana" panose="020B0604030504040204" pitchFamily="34" charset="0"/>
              </a:rPr>
              <a:t>, 1937)</a:t>
            </a:r>
            <a:endParaRPr lang="en-US" sz="1500" b="0" i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8528332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356835F4-3514-F203-77FD-7D65F7C77C88}"/>
              </a:ext>
            </a:extLst>
          </p:cNvPr>
          <p:cNvSpPr txBox="1">
            <a:spLocks/>
          </p:cNvSpPr>
          <p:nvPr/>
        </p:nvSpPr>
        <p:spPr bwMode="auto">
          <a:xfrm>
            <a:off x="5964748" y="2665086"/>
            <a:ext cx="3414924" cy="1885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BE0B34"/>
              </a:buClr>
              <a:buFont typeface="Arial"/>
              <a:buChar char="•"/>
              <a:defRPr sz="2000">
                <a:solidFill>
                  <a:srgbClr val="6F868D"/>
                </a:solidFill>
                <a:latin typeface="Verdana"/>
                <a:ea typeface="+mn-ea"/>
                <a:cs typeface="Verdana"/>
                <a:sym typeface="Calibri" charset="0"/>
              </a:defRPr>
            </a:lvl1pPr>
            <a:lvl2pPr marL="704850" indent="-28575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BE0B34"/>
              </a:buClr>
              <a:buFont typeface="Arial"/>
              <a:buChar char="•"/>
              <a:defRPr sz="1600">
                <a:solidFill>
                  <a:srgbClr val="6F868D"/>
                </a:solidFill>
                <a:latin typeface="Verdana"/>
                <a:ea typeface="+mn-ea"/>
                <a:cs typeface="Verdana"/>
                <a:sym typeface="Calibri" charset="0"/>
              </a:defRPr>
            </a:lvl2pPr>
            <a:lvl3pPr marL="1047750" indent="-1714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E0B34"/>
              </a:buClr>
              <a:buFont typeface="Arial"/>
              <a:buChar char="•"/>
              <a:defRPr sz="1200">
                <a:solidFill>
                  <a:srgbClr val="6F868D"/>
                </a:solidFill>
                <a:latin typeface="Verdana"/>
                <a:ea typeface="+mn-ea"/>
                <a:cs typeface="Verdana"/>
                <a:sym typeface="Calibri" charset="0"/>
              </a:defRPr>
            </a:lvl3pPr>
            <a:lvl4pPr marL="1504950" indent="-1714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E0B34"/>
              </a:buClr>
              <a:buFont typeface="Arial"/>
              <a:buChar char="•"/>
              <a:defRPr sz="1200">
                <a:solidFill>
                  <a:srgbClr val="6F868D"/>
                </a:solidFill>
                <a:latin typeface="Verdana"/>
                <a:ea typeface="+mn-ea"/>
                <a:cs typeface="Verdana"/>
                <a:sym typeface="Calibri" charset="0"/>
              </a:defRPr>
            </a:lvl4pPr>
            <a:lvl5pPr marL="1962150" indent="-1714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E0B34"/>
              </a:buClr>
              <a:buFont typeface="Arial"/>
              <a:buChar char="•"/>
              <a:defRPr sz="1200">
                <a:solidFill>
                  <a:srgbClr val="6F868D"/>
                </a:solidFill>
                <a:latin typeface="Verdana"/>
                <a:ea typeface="+mn-ea"/>
                <a:cs typeface="Verdana"/>
                <a:sym typeface="Calibri" charset="0"/>
              </a:defRPr>
            </a:lvl5pPr>
            <a:lvl6pPr marL="2247900" algn="ctr" rtl="0" fontAlgn="base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+mn-lt"/>
                <a:ea typeface="+mn-ea"/>
                <a:cs typeface="+mn-cs"/>
                <a:sym typeface="Calibri" charset="0"/>
              </a:defRPr>
            </a:lvl6pPr>
            <a:lvl7pPr marL="2705100" algn="ctr" rtl="0" fontAlgn="base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+mn-lt"/>
                <a:ea typeface="+mn-ea"/>
                <a:cs typeface="+mn-cs"/>
                <a:sym typeface="Calibri" charset="0"/>
              </a:defRPr>
            </a:lvl7pPr>
            <a:lvl8pPr marL="3162300" algn="ctr" rtl="0" fontAlgn="base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+mn-lt"/>
                <a:ea typeface="+mn-ea"/>
                <a:cs typeface="+mn-cs"/>
                <a:sym typeface="Calibri" charset="0"/>
              </a:defRPr>
            </a:lvl8pPr>
            <a:lvl9pPr marL="3619500" algn="ctr" rtl="0" fontAlgn="base">
              <a:spcBef>
                <a:spcPts val="500"/>
              </a:spcBef>
              <a:spcAft>
                <a:spcPct val="0"/>
              </a:spcAft>
              <a:defRPr sz="2000">
                <a:solidFill>
                  <a:srgbClr val="878787"/>
                </a:solidFill>
                <a:latin typeface="+mn-lt"/>
                <a:ea typeface="+mn-ea"/>
                <a:cs typeface="+mn-cs"/>
                <a:sym typeface="Calibri" charset="0"/>
              </a:defRPr>
            </a:lvl9pPr>
          </a:lstStyle>
          <a:p>
            <a:r>
              <a:rPr lang="en-US" sz="1500" kern="0">
                <a:solidFill>
                  <a:schemeClr val="tx1"/>
                </a:solidFill>
                <a:latin typeface="+mj-lt"/>
              </a:rPr>
              <a:t>High pressures push to ambient conditions.</a:t>
            </a:r>
          </a:p>
          <a:p>
            <a:r>
              <a:rPr lang="en-US" sz="1500">
                <a:solidFill>
                  <a:schemeClr val="tx1"/>
                </a:solidFill>
                <a:latin typeface="+mj-lt"/>
              </a:rPr>
              <a:t>W: 15 in X H: 15 in X L: 50 in</a:t>
            </a:r>
            <a:endParaRPr lang="en-US" sz="1500" kern="0">
              <a:solidFill>
                <a:schemeClr val="tx1"/>
              </a:solidFill>
              <a:latin typeface="+mj-lt"/>
            </a:endParaRPr>
          </a:p>
          <a:p>
            <a:r>
              <a:rPr lang="en-US" sz="1500">
                <a:solidFill>
                  <a:schemeClr val="tx1"/>
                </a:solidFill>
                <a:latin typeface="+mj-lt"/>
              </a:rPr>
              <a:t>Testing Mach numbers: </a:t>
            </a:r>
          </a:p>
          <a:p>
            <a:pPr marL="0" indent="0">
              <a:buNone/>
            </a:pPr>
            <a:r>
              <a:rPr lang="en-US" sz="1500">
                <a:solidFill>
                  <a:schemeClr val="tx1"/>
                </a:solidFill>
                <a:latin typeface="+mj-lt"/>
              </a:rPr>
              <a:t>          1.75 | 2.1 | 2.5 | 3.0 | 3.5 | 4.0</a:t>
            </a:r>
          </a:p>
          <a:p>
            <a:r>
              <a:rPr lang="en-US" sz="1500" kern="0">
                <a:solidFill>
                  <a:schemeClr val="tx1"/>
                </a:solidFill>
                <a:latin typeface="+mj-lt"/>
              </a:rPr>
              <a:t>Maximum Mass Flow: 550 </a:t>
            </a:r>
            <a:r>
              <a:rPr lang="en-US" sz="1500" kern="0" err="1">
                <a:solidFill>
                  <a:schemeClr val="tx1"/>
                </a:solidFill>
                <a:latin typeface="+mj-lt"/>
              </a:rPr>
              <a:t>lb</a:t>
            </a:r>
            <a:r>
              <a:rPr lang="en-US" sz="1500" kern="0">
                <a:solidFill>
                  <a:schemeClr val="tx1"/>
                </a:solidFill>
                <a:latin typeface="+mj-lt"/>
              </a:rPr>
              <a:t>/s</a:t>
            </a:r>
          </a:p>
          <a:p>
            <a:endParaRPr lang="en-US" sz="1500" kern="0">
              <a:latin typeface="+mj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27B475-6561-3040-FED7-95023589E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>
                <a:latin typeface="+mj-lt"/>
              </a:rPr>
              <a:t>5</a:t>
            </a:fld>
            <a:endParaRPr lang="en-US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4F1302-7AA9-2C3F-34C1-6744B31E8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erdana" panose="020B0604030504040204" pitchFamily="34" charset="0"/>
                <a:ea typeface="Verdana" panose="020B0604030504040204" pitchFamily="34" charset="0"/>
              </a:rPr>
              <a:t>Local Supersonic Facilities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8EF01B-FDEF-1582-FB01-08B89E69D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38" y="2675205"/>
            <a:ext cx="2872250" cy="1885478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en-US" sz="1500" dirty="0">
                <a:solidFill>
                  <a:schemeClr val="tx1"/>
                </a:solidFill>
                <a:latin typeface="+mj-lt"/>
              </a:rPr>
              <a:t>Ambient conditions pulled to vacuum.</a:t>
            </a:r>
          </a:p>
          <a:p>
            <a:r>
              <a:rPr lang="en-US" sz="1500" dirty="0">
                <a:solidFill>
                  <a:schemeClr val="tx1"/>
                </a:solidFill>
                <a:latin typeface="+mj-lt"/>
              </a:rPr>
              <a:t>W: 3.2 in X H: 4.8 in X L: 24 in</a:t>
            </a:r>
          </a:p>
          <a:p>
            <a:r>
              <a:rPr lang="en-US" sz="1500" dirty="0">
                <a:solidFill>
                  <a:schemeClr val="tx1"/>
                </a:solidFill>
                <a:latin typeface="+mj-lt"/>
              </a:rPr>
              <a:t>Testing Mach numbers: 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  <a:latin typeface="+mj-lt"/>
              </a:rPr>
              <a:t>	2.3 |  4.0  | 5.0</a:t>
            </a:r>
          </a:p>
          <a:p>
            <a:r>
              <a:rPr lang="en-US" sz="1500" dirty="0">
                <a:solidFill>
                  <a:schemeClr val="tx1"/>
                </a:solidFill>
                <a:latin typeface="+mj-lt"/>
              </a:rPr>
              <a:t>Maximum Mass Flow: 2.2 </a:t>
            </a:r>
            <a:r>
              <a:rPr lang="en-US" sz="1500" dirty="0" err="1">
                <a:solidFill>
                  <a:schemeClr val="tx1"/>
                </a:solidFill>
                <a:latin typeface="+mj-lt"/>
              </a:rPr>
              <a:t>lb</a:t>
            </a:r>
            <a:r>
              <a:rPr lang="en-US" sz="1500" dirty="0">
                <a:solidFill>
                  <a:schemeClr val="tx1"/>
                </a:solidFill>
                <a:latin typeface="+mj-lt"/>
              </a:rPr>
              <a:t>/s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863E66-7FAB-A0CA-A7E9-BB020C71B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9" y="750122"/>
            <a:ext cx="3013760" cy="1348983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2E539BE-F5DE-DFDE-DBCE-C0FCAE59E7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7" t="5141" b="31929"/>
          <a:stretch/>
        </p:blipFill>
        <p:spPr bwMode="auto">
          <a:xfrm flipH="1">
            <a:off x="6012300" y="750122"/>
            <a:ext cx="3156754" cy="134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1E9EAB-F5DD-3512-9C01-688F0FB19577}"/>
              </a:ext>
            </a:extLst>
          </p:cNvPr>
          <p:cNvSpPr txBox="1"/>
          <p:nvPr/>
        </p:nvSpPr>
        <p:spPr bwMode="auto">
          <a:xfrm>
            <a:off x="94495" y="2323958"/>
            <a:ext cx="2840736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600" u="sng">
                <a:latin typeface="+mj-lt"/>
              </a:rPr>
              <a:t>Indraft Supersonic Wind Tunnel</a:t>
            </a:r>
            <a:endParaRPr lang="en-US" sz="3400" b="0" i="0" u="sng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0AC095-3448-2018-7047-29881CE6AA3F}"/>
              </a:ext>
            </a:extLst>
          </p:cNvPr>
          <p:cNvSpPr txBox="1"/>
          <p:nvPr/>
        </p:nvSpPr>
        <p:spPr bwMode="auto">
          <a:xfrm>
            <a:off x="6141539" y="2300839"/>
            <a:ext cx="2840736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600" u="sng" dirty="0">
                <a:latin typeface="+mj-lt"/>
              </a:rPr>
              <a:t>Arizona </a:t>
            </a:r>
            <a:r>
              <a:rPr lang="en-US" sz="1600" u="sng" dirty="0" err="1">
                <a:latin typeface="+mj-lt"/>
              </a:rPr>
              <a:t>Polysonic</a:t>
            </a:r>
            <a:r>
              <a:rPr lang="en-US" sz="1600" u="sng" dirty="0">
                <a:latin typeface="+mj-lt"/>
              </a:rPr>
              <a:t> Wind Tunnel</a:t>
            </a:r>
            <a:endParaRPr lang="en-US" sz="3400" b="0" i="0" u="sng" dirty="0">
              <a:latin typeface="+mj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AC1A5F4-B4ED-AEDE-6AF8-029C5CBDA24E}"/>
              </a:ext>
            </a:extLst>
          </p:cNvPr>
          <p:cNvGrpSpPr/>
          <p:nvPr/>
        </p:nvGrpSpPr>
        <p:grpSpPr>
          <a:xfrm>
            <a:off x="3025109" y="750122"/>
            <a:ext cx="3082868" cy="4132080"/>
            <a:chOff x="6155294" y="750122"/>
            <a:chExt cx="3082868" cy="4132080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2D2CE588-CE13-EC76-2FFD-544CE8B621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02" t="1084" b="51191"/>
            <a:stretch/>
          </p:blipFill>
          <p:spPr bwMode="auto">
            <a:xfrm flipH="1">
              <a:off x="6155294" y="750122"/>
              <a:ext cx="3014235" cy="1344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Content Placeholder 3">
              <a:extLst>
                <a:ext uri="{FF2B5EF4-FFF2-40B4-BE49-F238E27FC236}">
                  <a16:creationId xmlns:a16="http://schemas.microsoft.com/office/drawing/2014/main" id="{0C3F3793-0905-9294-9D77-068ABFEB98F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241686" y="2676746"/>
              <a:ext cx="2996476" cy="2205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lvl1pPr marL="342900" indent="-342900" algn="l" rtl="0" eaLnBrk="0" fontAlgn="base" hangingPunct="0">
                <a:spcBef>
                  <a:spcPts val="800"/>
                </a:spcBef>
                <a:spcAft>
                  <a:spcPct val="0"/>
                </a:spcAft>
                <a:buClr>
                  <a:srgbClr val="BE0B34"/>
                </a:buClr>
                <a:buFont typeface="Arial"/>
                <a:buChar char="•"/>
                <a:defRPr sz="2000">
                  <a:solidFill>
                    <a:srgbClr val="6F868D"/>
                  </a:solidFill>
                  <a:latin typeface="Verdana"/>
                  <a:ea typeface="+mn-ea"/>
                  <a:cs typeface="Verdana"/>
                  <a:sym typeface="Calibri" charset="0"/>
                </a:defRPr>
              </a:lvl1pPr>
              <a:lvl2pPr marL="704850" indent="-285750" algn="l" rtl="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BE0B34"/>
                </a:buClr>
                <a:buFont typeface="Arial"/>
                <a:buChar char="•"/>
                <a:defRPr sz="1600">
                  <a:solidFill>
                    <a:srgbClr val="6F868D"/>
                  </a:solidFill>
                  <a:latin typeface="Verdana"/>
                  <a:ea typeface="+mn-ea"/>
                  <a:cs typeface="Verdana"/>
                  <a:sym typeface="Calibri" charset="0"/>
                </a:defRPr>
              </a:lvl2pPr>
              <a:lvl3pPr marL="1047750" indent="-171450" algn="l" rtl="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BE0B34"/>
                </a:buClr>
                <a:buFont typeface="Arial"/>
                <a:buChar char="•"/>
                <a:defRPr sz="1200">
                  <a:solidFill>
                    <a:srgbClr val="6F868D"/>
                  </a:solidFill>
                  <a:latin typeface="Verdana"/>
                  <a:ea typeface="+mn-ea"/>
                  <a:cs typeface="Verdana"/>
                  <a:sym typeface="Calibri" charset="0"/>
                </a:defRPr>
              </a:lvl3pPr>
              <a:lvl4pPr marL="1504950" indent="-171450" algn="l" rtl="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BE0B34"/>
                </a:buClr>
                <a:buFont typeface="Arial"/>
                <a:buChar char="•"/>
                <a:defRPr sz="1200">
                  <a:solidFill>
                    <a:srgbClr val="6F868D"/>
                  </a:solidFill>
                  <a:latin typeface="Verdana"/>
                  <a:ea typeface="+mn-ea"/>
                  <a:cs typeface="Verdana"/>
                  <a:sym typeface="Calibri" charset="0"/>
                </a:defRPr>
              </a:lvl4pPr>
              <a:lvl5pPr marL="1962150" indent="-171450" algn="l" rtl="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BE0B34"/>
                </a:buClr>
                <a:buFont typeface="Arial"/>
                <a:buChar char="•"/>
                <a:defRPr sz="1200">
                  <a:solidFill>
                    <a:srgbClr val="6F868D"/>
                  </a:solidFill>
                  <a:latin typeface="Verdana"/>
                  <a:ea typeface="+mn-ea"/>
                  <a:cs typeface="Verdana"/>
                  <a:sym typeface="Calibri" charset="0"/>
                </a:defRPr>
              </a:lvl5pPr>
              <a:lvl6pPr marL="2247900" algn="ctr" rtl="0" fontAlgn="base">
                <a:spcBef>
                  <a:spcPts val="500"/>
                </a:spcBef>
                <a:spcAft>
                  <a:spcPct val="0"/>
                </a:spcAft>
                <a:defRPr sz="2000">
                  <a:solidFill>
                    <a:srgbClr val="878787"/>
                  </a:solidFill>
                  <a:latin typeface="+mn-lt"/>
                  <a:ea typeface="+mn-ea"/>
                  <a:cs typeface="+mn-cs"/>
                  <a:sym typeface="Calibri" charset="0"/>
                </a:defRPr>
              </a:lvl6pPr>
              <a:lvl7pPr marL="2705100" algn="ctr" rtl="0" fontAlgn="base">
                <a:spcBef>
                  <a:spcPts val="500"/>
                </a:spcBef>
                <a:spcAft>
                  <a:spcPct val="0"/>
                </a:spcAft>
                <a:defRPr sz="2000">
                  <a:solidFill>
                    <a:srgbClr val="878787"/>
                  </a:solidFill>
                  <a:latin typeface="+mn-lt"/>
                  <a:ea typeface="+mn-ea"/>
                  <a:cs typeface="+mn-cs"/>
                  <a:sym typeface="Calibri" charset="0"/>
                </a:defRPr>
              </a:lvl7pPr>
              <a:lvl8pPr marL="3162300" algn="ctr" rtl="0" fontAlgn="base">
                <a:spcBef>
                  <a:spcPts val="500"/>
                </a:spcBef>
                <a:spcAft>
                  <a:spcPct val="0"/>
                </a:spcAft>
                <a:defRPr sz="2000">
                  <a:solidFill>
                    <a:srgbClr val="878787"/>
                  </a:solidFill>
                  <a:latin typeface="+mn-lt"/>
                  <a:ea typeface="+mn-ea"/>
                  <a:cs typeface="+mn-cs"/>
                  <a:sym typeface="Calibri" charset="0"/>
                </a:defRPr>
              </a:lvl8pPr>
              <a:lvl9pPr marL="3619500" algn="ctr" rtl="0" fontAlgn="base">
                <a:spcBef>
                  <a:spcPts val="500"/>
                </a:spcBef>
                <a:spcAft>
                  <a:spcPct val="0"/>
                </a:spcAft>
                <a:defRPr sz="2000">
                  <a:solidFill>
                    <a:srgbClr val="878787"/>
                  </a:solidFill>
                  <a:latin typeface="+mn-lt"/>
                  <a:ea typeface="+mn-ea"/>
                  <a:cs typeface="+mn-cs"/>
                  <a:sym typeface="Calibri" charset="0"/>
                </a:defRPr>
              </a:lvl9pPr>
            </a:lstStyle>
            <a:p>
              <a:r>
                <a:rPr lang="en-US" sz="1500" kern="0" dirty="0">
                  <a:solidFill>
                    <a:schemeClr val="tx1"/>
                  </a:solidFill>
                  <a:latin typeface="+mj-lt"/>
                </a:rPr>
                <a:t>High pressures push and vacuum pulls.</a:t>
              </a:r>
            </a:p>
            <a:p>
              <a:r>
                <a:rPr lang="en-US" sz="1500" kern="0" dirty="0">
                  <a:solidFill>
                    <a:schemeClr val="tx1"/>
                  </a:solidFill>
                  <a:latin typeface="+mj-lt"/>
                </a:rPr>
                <a:t>Test Diameter (Cylindrical):     15 in</a:t>
              </a:r>
            </a:p>
            <a:p>
              <a:r>
                <a:rPr lang="en-US" sz="1500" dirty="0">
                  <a:solidFill>
                    <a:schemeClr val="tx1"/>
                  </a:solidFill>
                  <a:latin typeface="+mj-lt"/>
                </a:rPr>
                <a:t>Testing speeds up to Mach 4.8</a:t>
              </a:r>
              <a:endParaRPr lang="en-US" sz="1500" kern="0" dirty="0">
                <a:solidFill>
                  <a:schemeClr val="tx1"/>
                </a:solidFill>
                <a:latin typeface="+mj-lt"/>
              </a:endParaRPr>
            </a:p>
            <a:p>
              <a:r>
                <a:rPr lang="en-US" sz="1500" kern="0" dirty="0">
                  <a:solidFill>
                    <a:schemeClr val="tx1"/>
                  </a:solidFill>
                  <a:latin typeface="+mj-lt"/>
                </a:rPr>
                <a:t>Maximum Mass flow: 37 </a:t>
              </a:r>
              <a:r>
                <a:rPr lang="en-US" sz="1500" kern="0" dirty="0" err="1">
                  <a:solidFill>
                    <a:schemeClr val="tx1"/>
                  </a:solidFill>
                  <a:latin typeface="+mj-lt"/>
                </a:rPr>
                <a:t>lb</a:t>
              </a:r>
              <a:r>
                <a:rPr lang="en-US" sz="1500" kern="0" dirty="0">
                  <a:solidFill>
                    <a:schemeClr val="tx1"/>
                  </a:solidFill>
                  <a:latin typeface="+mj-lt"/>
                </a:rPr>
                <a:t>/s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1BA6F8D-941B-7D71-4A7C-2E7550B584E8}"/>
                </a:ext>
              </a:extLst>
            </p:cNvPr>
            <p:cNvSpPr txBox="1"/>
            <p:nvPr/>
          </p:nvSpPr>
          <p:spPr bwMode="auto">
            <a:xfrm>
              <a:off x="6235870" y="2323958"/>
              <a:ext cx="2840736" cy="323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38100" tIns="38100" rIns="38100" bIns="381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600" u="sng" err="1">
                  <a:latin typeface="+mj-lt"/>
                </a:rPr>
                <a:t>Ludweig</a:t>
              </a:r>
              <a:r>
                <a:rPr lang="en-US" sz="1600" u="sng">
                  <a:latin typeface="+mj-lt"/>
                </a:rPr>
                <a:t> Tube Mach 5 (LT5)</a:t>
              </a:r>
              <a:endParaRPr lang="en-US" sz="3400" b="0" i="0" u="sng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000726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C45733-2262-05F3-9BAA-38624346D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227ACC-6B24-F9D1-29E3-07C33CA15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Process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83B2521-AA3C-EBFF-757B-44615EA67A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327"/>
          <a:stretch/>
        </p:blipFill>
        <p:spPr>
          <a:xfrm>
            <a:off x="6332671" y="993671"/>
            <a:ext cx="2500983" cy="11785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7FB2A8-C0F0-46CD-30F5-87C586E1EE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845"/>
          <a:stretch/>
        </p:blipFill>
        <p:spPr>
          <a:xfrm>
            <a:off x="26540" y="1437853"/>
            <a:ext cx="3039153" cy="5132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E16680-CE6A-F3B4-5A68-00F9ED6024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47" y="2704452"/>
            <a:ext cx="9144000" cy="19697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9D9A73-8C71-5843-AE47-E829C0777726}"/>
              </a:ext>
            </a:extLst>
          </p:cNvPr>
          <p:cNvSpPr txBox="1"/>
          <p:nvPr/>
        </p:nvSpPr>
        <p:spPr bwMode="auto">
          <a:xfrm>
            <a:off x="6121401" y="2187592"/>
            <a:ext cx="2923525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+mj-lt"/>
                <a:ea typeface="Verdana" panose="020B0604030504040204" pitchFamily="34" charset="0"/>
              </a:rPr>
              <a:t>Wind Tunnel Interface</a:t>
            </a:r>
            <a:endParaRPr lang="en-US" sz="1800" b="0" i="0">
              <a:latin typeface="+mj-lt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A9B60A-4784-823D-6BE3-AA54965ED397}"/>
              </a:ext>
            </a:extLst>
          </p:cNvPr>
          <p:cNvSpPr txBox="1"/>
          <p:nvPr/>
        </p:nvSpPr>
        <p:spPr bwMode="auto">
          <a:xfrm>
            <a:off x="79360" y="1951088"/>
            <a:ext cx="2923525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+mj-lt"/>
                <a:ea typeface="Verdana" panose="020B0604030504040204" pitchFamily="34" charset="0"/>
              </a:rPr>
              <a:t>Experimental Model</a:t>
            </a:r>
            <a:endParaRPr lang="en-US" sz="1800" b="0" i="0">
              <a:latin typeface="+mj-lt"/>
              <a:ea typeface="Verdan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EF1B07-E02F-2A60-81C0-C263D5A47A9C}"/>
              </a:ext>
            </a:extLst>
          </p:cNvPr>
          <p:cNvSpPr/>
          <p:nvPr/>
        </p:nvSpPr>
        <p:spPr bwMode="auto">
          <a:xfrm>
            <a:off x="3564847" y="1089983"/>
            <a:ext cx="2057400" cy="1335735"/>
          </a:xfrm>
          <a:custGeom>
            <a:avLst/>
            <a:gdLst>
              <a:gd name="connsiteX0" fmla="*/ 0 w 2057400"/>
              <a:gd name="connsiteY0" fmla="*/ 0 h 1335735"/>
              <a:gd name="connsiteX1" fmla="*/ 452628 w 2057400"/>
              <a:gd name="connsiteY1" fmla="*/ 0 h 1335735"/>
              <a:gd name="connsiteX2" fmla="*/ 946404 w 2057400"/>
              <a:gd name="connsiteY2" fmla="*/ 0 h 1335735"/>
              <a:gd name="connsiteX3" fmla="*/ 1419606 w 2057400"/>
              <a:gd name="connsiteY3" fmla="*/ 0 h 1335735"/>
              <a:gd name="connsiteX4" fmla="*/ 2057400 w 2057400"/>
              <a:gd name="connsiteY4" fmla="*/ 0 h 1335735"/>
              <a:gd name="connsiteX5" fmla="*/ 2057400 w 2057400"/>
              <a:gd name="connsiteY5" fmla="*/ 405173 h 1335735"/>
              <a:gd name="connsiteX6" fmla="*/ 2057400 w 2057400"/>
              <a:gd name="connsiteY6" fmla="*/ 837061 h 1335735"/>
              <a:gd name="connsiteX7" fmla="*/ 2057400 w 2057400"/>
              <a:gd name="connsiteY7" fmla="*/ 1335735 h 1335735"/>
              <a:gd name="connsiteX8" fmla="*/ 1604772 w 2057400"/>
              <a:gd name="connsiteY8" fmla="*/ 1335735 h 1335735"/>
              <a:gd name="connsiteX9" fmla="*/ 1152144 w 2057400"/>
              <a:gd name="connsiteY9" fmla="*/ 1335735 h 1335735"/>
              <a:gd name="connsiteX10" fmla="*/ 596646 w 2057400"/>
              <a:gd name="connsiteY10" fmla="*/ 1335735 h 1335735"/>
              <a:gd name="connsiteX11" fmla="*/ 0 w 2057400"/>
              <a:gd name="connsiteY11" fmla="*/ 1335735 h 1335735"/>
              <a:gd name="connsiteX12" fmla="*/ 0 w 2057400"/>
              <a:gd name="connsiteY12" fmla="*/ 890490 h 1335735"/>
              <a:gd name="connsiteX13" fmla="*/ 0 w 2057400"/>
              <a:gd name="connsiteY13" fmla="*/ 458602 h 1335735"/>
              <a:gd name="connsiteX14" fmla="*/ 0 w 2057400"/>
              <a:gd name="connsiteY14" fmla="*/ 0 h 1335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57400" h="1335735" extrusionOk="0">
                <a:moveTo>
                  <a:pt x="0" y="0"/>
                </a:moveTo>
                <a:cubicBezTo>
                  <a:pt x="115085" y="-43960"/>
                  <a:pt x="268761" y="53268"/>
                  <a:pt x="452628" y="0"/>
                </a:cubicBezTo>
                <a:cubicBezTo>
                  <a:pt x="636495" y="-53268"/>
                  <a:pt x="765481" y="20965"/>
                  <a:pt x="946404" y="0"/>
                </a:cubicBezTo>
                <a:cubicBezTo>
                  <a:pt x="1127327" y="-20965"/>
                  <a:pt x="1295817" y="11143"/>
                  <a:pt x="1419606" y="0"/>
                </a:cubicBezTo>
                <a:cubicBezTo>
                  <a:pt x="1543395" y="-11143"/>
                  <a:pt x="1759573" y="40994"/>
                  <a:pt x="2057400" y="0"/>
                </a:cubicBezTo>
                <a:cubicBezTo>
                  <a:pt x="2077122" y="134793"/>
                  <a:pt x="2027734" y="264918"/>
                  <a:pt x="2057400" y="405173"/>
                </a:cubicBezTo>
                <a:cubicBezTo>
                  <a:pt x="2087066" y="545428"/>
                  <a:pt x="2010782" y="680288"/>
                  <a:pt x="2057400" y="837061"/>
                </a:cubicBezTo>
                <a:cubicBezTo>
                  <a:pt x="2104018" y="993834"/>
                  <a:pt x="2044537" y="1215996"/>
                  <a:pt x="2057400" y="1335735"/>
                </a:cubicBezTo>
                <a:cubicBezTo>
                  <a:pt x="1865067" y="1355103"/>
                  <a:pt x="1781954" y="1299151"/>
                  <a:pt x="1604772" y="1335735"/>
                </a:cubicBezTo>
                <a:cubicBezTo>
                  <a:pt x="1427590" y="1372319"/>
                  <a:pt x="1243811" y="1319414"/>
                  <a:pt x="1152144" y="1335735"/>
                </a:cubicBezTo>
                <a:cubicBezTo>
                  <a:pt x="1060477" y="1352056"/>
                  <a:pt x="860714" y="1309467"/>
                  <a:pt x="596646" y="1335735"/>
                </a:cubicBezTo>
                <a:cubicBezTo>
                  <a:pt x="332578" y="1362003"/>
                  <a:pt x="195026" y="1287274"/>
                  <a:pt x="0" y="1335735"/>
                </a:cubicBezTo>
                <a:cubicBezTo>
                  <a:pt x="-48630" y="1223790"/>
                  <a:pt x="3251" y="1039128"/>
                  <a:pt x="0" y="890490"/>
                </a:cubicBezTo>
                <a:cubicBezTo>
                  <a:pt x="-3251" y="741853"/>
                  <a:pt x="18797" y="568951"/>
                  <a:pt x="0" y="458602"/>
                </a:cubicBezTo>
                <a:cubicBezTo>
                  <a:pt x="-18797" y="348253"/>
                  <a:pt x="1059" y="219378"/>
                  <a:pt x="0" y="0"/>
                </a:cubicBezTo>
                <a:close/>
              </a:path>
            </a:pathLst>
          </a:custGeom>
          <a:noFill/>
          <a:ln w="25400" cap="flat" cmpd="sng" algn="ctr">
            <a:solidFill>
              <a:srgbClr val="000000"/>
            </a:solidFill>
            <a:prstDash val="sysDot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294525023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57DF40-D4B2-9767-F21D-A4F7B0D4D52C}"/>
              </a:ext>
            </a:extLst>
          </p:cNvPr>
          <p:cNvSpPr txBox="1"/>
          <p:nvPr/>
        </p:nvSpPr>
        <p:spPr bwMode="auto">
          <a:xfrm>
            <a:off x="3850597" y="1382047"/>
            <a:ext cx="1435100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+mj-lt"/>
                <a:ea typeface="Verdana" panose="020B0604030504040204" pitchFamily="34" charset="0"/>
              </a:rPr>
              <a:t>Adapter Design</a:t>
            </a:r>
            <a:endParaRPr lang="en-US" sz="2000" b="0" i="0">
              <a:latin typeface="+mj-lt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73329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C45733-2262-05F3-9BAA-38624346D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227ACC-6B24-F9D1-29E3-07C33CA15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Progress &amp; Results</a:t>
            </a:r>
          </a:p>
        </p:txBody>
      </p:sp>
      <p:pic>
        <p:nvPicPr>
          <p:cNvPr id="13" name="Picture 12" descr="A tube of glue and a metal object on a foam pad&#10;&#10;Description automatically generated">
            <a:extLst>
              <a:ext uri="{FF2B5EF4-FFF2-40B4-BE49-F238E27FC236}">
                <a16:creationId xmlns:a16="http://schemas.microsoft.com/office/drawing/2014/main" id="{F9E0430A-A4B8-88B8-E6A6-E8674CDCC0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3" t="17597" b="41015"/>
          <a:stretch/>
        </p:blipFill>
        <p:spPr>
          <a:xfrm flipH="1">
            <a:off x="242131" y="3113768"/>
            <a:ext cx="2780068" cy="15976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714002-98AB-7BE8-7774-9F03241C77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9" t="1044" r="34037"/>
          <a:stretch/>
        </p:blipFill>
        <p:spPr>
          <a:xfrm>
            <a:off x="236777" y="691053"/>
            <a:ext cx="2780069" cy="19168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3B6E18-1A97-B702-AD2C-33352C20F6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158" t="851" r="290"/>
          <a:stretch/>
        </p:blipFill>
        <p:spPr>
          <a:xfrm>
            <a:off x="6298245" y="558379"/>
            <a:ext cx="2757146" cy="3720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ABBD3B-482D-5F55-ADEF-D2095158399A}"/>
              </a:ext>
            </a:extLst>
          </p:cNvPr>
          <p:cNvSpPr txBox="1"/>
          <p:nvPr/>
        </p:nvSpPr>
        <p:spPr bwMode="auto">
          <a:xfrm>
            <a:off x="302221" y="4658572"/>
            <a:ext cx="260651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500" b="0" i="0">
                <a:latin typeface="+mj-lt"/>
              </a:rPr>
              <a:t>Sensor Installation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09DD51-5846-ADAA-780E-40003EE9C368}"/>
              </a:ext>
            </a:extLst>
          </p:cNvPr>
          <p:cNvSpPr txBox="1"/>
          <p:nvPr/>
        </p:nvSpPr>
        <p:spPr bwMode="auto">
          <a:xfrm>
            <a:off x="323552" y="2537931"/>
            <a:ext cx="2606517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500" dirty="0">
                <a:latin typeface="+mj-lt"/>
              </a:rPr>
              <a:t>ONERA R2Ch</a:t>
            </a:r>
            <a:r>
              <a:rPr lang="en-US" sz="1500" b="0" i="0" dirty="0">
                <a:latin typeface="+mj-lt"/>
              </a:rPr>
              <a:t> wind tunnel with the cone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CC5EAB-13DE-E242-370C-BDD1DC3A1926}"/>
              </a:ext>
            </a:extLst>
          </p:cNvPr>
          <p:cNvSpPr txBox="1"/>
          <p:nvPr/>
        </p:nvSpPr>
        <p:spPr bwMode="auto">
          <a:xfrm>
            <a:off x="6420021" y="4207784"/>
            <a:ext cx="260651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500" b="0" i="0">
                <a:latin typeface="+mj-lt"/>
              </a:rPr>
              <a:t>LT5 test section with the </a:t>
            </a:r>
            <a:r>
              <a:rPr lang="en-US" sz="1500">
                <a:latin typeface="+mj-lt"/>
              </a:rPr>
              <a:t>c</a:t>
            </a:r>
            <a:r>
              <a:rPr lang="en-US" sz="1500" b="0" i="0">
                <a:latin typeface="+mj-lt"/>
              </a:rPr>
              <a:t>one </a:t>
            </a:r>
            <a:r>
              <a:rPr lang="en-US" sz="1500">
                <a:latin typeface="+mj-lt"/>
              </a:rPr>
              <a:t>i</a:t>
            </a:r>
            <a:r>
              <a:rPr lang="en-US" sz="1500" b="0" i="0">
                <a:latin typeface="+mj-lt"/>
              </a:rPr>
              <a:t>nstalled. </a:t>
            </a:r>
          </a:p>
          <a:p>
            <a:pPr algn="l"/>
            <a:r>
              <a:rPr lang="en-US" sz="1500" b="0" i="0">
                <a:latin typeface="+mj-lt"/>
              </a:rPr>
              <a:t>(Flow into the image.)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CC6C39-5955-DFD6-2FD7-6AADC0F9FED2}"/>
              </a:ext>
            </a:extLst>
          </p:cNvPr>
          <p:cNvSpPr txBox="1"/>
          <p:nvPr/>
        </p:nvSpPr>
        <p:spPr bwMode="auto">
          <a:xfrm>
            <a:off x="3264888" y="3717917"/>
            <a:ext cx="260651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500" dirty="0">
                <a:latin typeface="+mj-lt"/>
              </a:rPr>
              <a:t>Flow Visualization of flow starting in APWT to supersonic speeds</a:t>
            </a:r>
            <a:endParaRPr lang="en-US" sz="1500" b="0" i="0" dirty="0">
              <a:latin typeface="+mj-lt"/>
            </a:endParaRPr>
          </a:p>
        </p:txBody>
      </p:sp>
      <p:pic>
        <p:nvPicPr>
          <p:cNvPr id="12" name="Picture 11" descr="A black and white image of a pointy object">
            <a:extLst>
              <a:ext uri="{FF2B5EF4-FFF2-40B4-BE49-F238E27FC236}">
                <a16:creationId xmlns:a16="http://schemas.microsoft.com/office/drawing/2014/main" id="{E663DE1B-2119-9320-1905-6365D30786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8113" y="963811"/>
            <a:ext cx="2780068" cy="264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4479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DEA9A1-94CE-B5C4-77E4-D50CB8824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4C19BF-FBF8-3868-10F2-E02FC066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309" y="0"/>
            <a:ext cx="7772400" cy="1103313"/>
          </a:xfrm>
        </p:spPr>
        <p:txBody>
          <a:bodyPr/>
          <a:lstStyle/>
          <a:p>
            <a:r>
              <a:rPr lang="en-US"/>
              <a:t>Preliminary Data Analysis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F64FD1-24ED-BEC7-C033-9A141EAF0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72" y="1085884"/>
            <a:ext cx="8961428" cy="2971732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+mj-lt"/>
              </a:rPr>
              <a:t>Logarithmic plotting allows for viewing of nonlinear relationships</a:t>
            </a:r>
          </a:p>
          <a:p>
            <a:r>
              <a:rPr lang="en-US">
                <a:solidFill>
                  <a:schemeClr val="tx1"/>
                </a:solidFill>
                <a:latin typeface="+mj-lt"/>
              </a:rPr>
              <a:t>The graphs represent the frequency (x-axis) and amplitude (y-axis) of the measured fluctuations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86320AB-346D-6FDE-7547-4FBB7A851831}"/>
              </a:ext>
            </a:extLst>
          </p:cNvPr>
          <p:cNvGrpSpPr>
            <a:grpSpLocks noChangeAspect="1"/>
          </p:cNvGrpSpPr>
          <p:nvPr/>
        </p:nvGrpSpPr>
        <p:grpSpPr>
          <a:xfrm>
            <a:off x="243841" y="2186258"/>
            <a:ext cx="4933426" cy="2542576"/>
            <a:chOff x="2935170" y="2402294"/>
            <a:chExt cx="4811830" cy="247990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7C67F14-8CA8-E316-F735-4E888B317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35170" y="2402294"/>
              <a:ext cx="4811830" cy="247990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B04552-EF1D-6F0F-DE61-3B151868F3B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270500" y="2425700"/>
              <a:ext cx="939800" cy="43180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A320B50-467D-EFCE-88C0-91A6CA60F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8752" y="2223178"/>
            <a:ext cx="2763665" cy="2505656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BAA83E2C-F82C-89B1-881F-B61E0DCC29E7}"/>
              </a:ext>
            </a:extLst>
          </p:cNvPr>
          <p:cNvSpPr/>
          <p:nvPr/>
        </p:nvSpPr>
        <p:spPr bwMode="auto">
          <a:xfrm>
            <a:off x="4933426" y="3396292"/>
            <a:ext cx="718074" cy="508000"/>
          </a:xfrm>
          <a:prstGeom prst="rightArrow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2EC5C5-BFDD-7BF4-A611-02772FD46A6C}"/>
              </a:ext>
            </a:extLst>
          </p:cNvPr>
          <p:cNvSpPr txBox="1"/>
          <p:nvPr/>
        </p:nvSpPr>
        <p:spPr bwMode="auto">
          <a:xfrm>
            <a:off x="6236477" y="4684108"/>
            <a:ext cx="1905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500" b="0" i="0">
                <a:latin typeface="+mj-lt"/>
                <a:ea typeface="Verdana" panose="020B0604030504040204" pitchFamily="34" charset="0"/>
              </a:rPr>
              <a:t>(</a:t>
            </a:r>
            <a:r>
              <a:rPr lang="en-US" sz="1500">
                <a:effectLst/>
                <a:latin typeface="+mj-lt"/>
              </a:rPr>
              <a:t>Threadgill et al., 2024</a:t>
            </a:r>
            <a:r>
              <a:rPr lang="en-US" sz="1500" b="0" i="0">
                <a:latin typeface="+mj-lt"/>
                <a:ea typeface="Verdana" panose="020B060403050404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672799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DEA9A1-94CE-B5C4-77E4-D50CB8824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31D21-4A4F-034C-896A-AD009F94F6BB}" type="slidenum">
              <a:rPr lang="en-US" smtClean="0"/>
              <a:t>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4C19BF-FBF8-3868-10F2-E02FC066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309" y="0"/>
            <a:ext cx="7772400" cy="1103313"/>
          </a:xfrm>
        </p:spPr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F64FD1-24ED-BEC7-C033-9A141EAF0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1082754"/>
            <a:ext cx="5410200" cy="3428285"/>
          </a:xfrm>
        </p:spPr>
        <p:txBody>
          <a:bodyPr>
            <a:normAutofit lnSpcReduction="10000"/>
          </a:bodyPr>
          <a:lstStyle/>
          <a:p>
            <a:r>
              <a:rPr lang="en-US" sz="1800">
                <a:solidFill>
                  <a:schemeClr val="tx1"/>
                </a:solidFill>
                <a:latin typeface="+mj-lt"/>
              </a:rPr>
              <a:t>Preliminary analysis of fluctuations in the frequency domain has shown differences in some wind tunnels</a:t>
            </a:r>
          </a:p>
          <a:p>
            <a:endParaRPr lang="en-US" sz="1800">
              <a:solidFill>
                <a:schemeClr val="tx1"/>
              </a:solidFill>
              <a:latin typeface="+mj-lt"/>
            </a:endParaRPr>
          </a:p>
          <a:p>
            <a:r>
              <a:rPr lang="en-US" sz="1800">
                <a:solidFill>
                  <a:schemeClr val="tx1"/>
                </a:solidFill>
                <a:latin typeface="+mj-lt"/>
              </a:rPr>
              <a:t>Adapters ready for testing in all remaining wind tunnels</a:t>
            </a:r>
          </a:p>
          <a:p>
            <a:endParaRPr lang="en-US" sz="1800">
              <a:solidFill>
                <a:schemeClr val="tx1"/>
              </a:solidFill>
              <a:latin typeface="+mj-lt"/>
            </a:endParaRPr>
          </a:p>
          <a:p>
            <a:r>
              <a:rPr lang="en-US" sz="1800">
                <a:solidFill>
                  <a:schemeClr val="tx1"/>
                </a:solidFill>
                <a:latin typeface="+mj-lt"/>
              </a:rPr>
              <a:t>Next stage of testing due to be executed in APWT in April, 2024</a:t>
            </a:r>
          </a:p>
          <a:p>
            <a:endParaRPr lang="en-US" sz="1800">
              <a:solidFill>
                <a:schemeClr val="tx1"/>
              </a:solidFill>
              <a:latin typeface="+mj-lt"/>
            </a:endParaRPr>
          </a:p>
          <a:p>
            <a:r>
              <a:rPr lang="en-US" sz="1800">
                <a:solidFill>
                  <a:schemeClr val="tx1"/>
                </a:solidFill>
                <a:latin typeface="+mj-lt"/>
              </a:rPr>
              <a:t>Further data collection planned for ISWT and other APWT conditions</a:t>
            </a:r>
          </a:p>
          <a:p>
            <a:endParaRPr lang="en-US" sz="1800">
              <a:solidFill>
                <a:schemeClr val="tx1"/>
              </a:solidFill>
              <a:latin typeface="+mj-lt"/>
            </a:endParaRPr>
          </a:p>
          <a:p>
            <a:endParaRPr lang="en-US" sz="180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B2D403-5A9E-F7B1-9FEF-A218C5FEB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210" y="955338"/>
            <a:ext cx="2433787" cy="22065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D6E1A6-C04A-4184-116F-13D32CA52904}"/>
              </a:ext>
            </a:extLst>
          </p:cNvPr>
          <p:cNvSpPr txBox="1"/>
          <p:nvPr/>
        </p:nvSpPr>
        <p:spPr bwMode="auto">
          <a:xfrm>
            <a:off x="6127753" y="3161913"/>
            <a:ext cx="20847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500" b="0" i="0" dirty="0">
                <a:latin typeface="+mj-lt"/>
                <a:ea typeface="Verdana" panose="020B0604030504040204" pitchFamily="34" charset="0"/>
              </a:rPr>
              <a:t>(</a:t>
            </a:r>
            <a:r>
              <a:rPr lang="en-US" sz="1500" dirty="0">
                <a:effectLst/>
                <a:latin typeface="+mj-lt"/>
              </a:rPr>
              <a:t>Threadgill et al., 2024</a:t>
            </a:r>
            <a:r>
              <a:rPr lang="en-US" sz="1500" b="0" i="0" dirty="0">
                <a:latin typeface="+mj-lt"/>
                <a:ea typeface="Verdana" panose="020B0604030504040204" pitchFamily="34" charset="0"/>
              </a:rPr>
              <a:t>)</a:t>
            </a:r>
          </a:p>
        </p:txBody>
      </p:sp>
      <p:pic>
        <p:nvPicPr>
          <p:cNvPr id="8" name="Picture 7" descr="A metal object in a box&#10;&#10;Description automatically generated">
            <a:extLst>
              <a:ext uri="{FF2B5EF4-FFF2-40B4-BE49-F238E27FC236}">
                <a16:creationId xmlns:a16="http://schemas.microsoft.com/office/drawing/2014/main" id="{6BF2A44F-B129-8262-27AA-BD65A13D5C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371" t="5806" r="25776"/>
          <a:stretch/>
        </p:blipFill>
        <p:spPr>
          <a:xfrm rot="16200000">
            <a:off x="6615055" y="2536136"/>
            <a:ext cx="1242616" cy="344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0158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- Title Slide">
  <a:themeElements>
    <a:clrScheme name="Default - Title 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Slide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12700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  <a:ext uri="{FAA26D3D-D897-4be2-8F04-BA451C77F1D7}">
            <ma14:placeholderFlag xmlns:ma14="http://schemas.microsoft.com/office/mac/drawingml/2011/main" xmlns="" val="1"/>
          </a:ext>
        </a:extLst>
      </a:spPr>
      <a:bodyPr vert="horz" wrap="square" lIns="38100" tIns="38100" rIns="38100" bIns="38100" numCol="1" anchor="ctr" anchorCtr="0" compatLnSpc="1">
        <a:prstTxWarp prst="textNoShape">
          <a:avLst/>
        </a:prstTxWarp>
      </a:bodyPr>
      <a:lstStyle>
        <a:defPPr>
          <a:defRPr sz="3400" b="0" i="0" dirty="0" smtClean="0">
            <a:latin typeface="Times New Roman"/>
          </a:defRPr>
        </a:defPPr>
      </a:lstStyle>
    </a:txDef>
  </a:objectDefaults>
  <a:extraClrSchemeLst>
    <a:extraClrScheme>
      <a:clrScheme name="Default - 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ce1c2d6-72c2-48dd-9e39-ca78f001a9e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34009B9F7FA344A087FE0FC831EAB4" ma:contentTypeVersion="13" ma:contentTypeDescription="Create a new document." ma:contentTypeScope="" ma:versionID="6ec3f0587465374474376681bf5d2cd2">
  <xsd:schema xmlns:xsd="http://www.w3.org/2001/XMLSchema" xmlns:xs="http://www.w3.org/2001/XMLSchema" xmlns:p="http://schemas.microsoft.com/office/2006/metadata/properties" xmlns:ns3="8ce1c2d6-72c2-48dd-9e39-ca78f001a9e3" xmlns:ns4="ac1380a2-0356-4e82-911f-519c354f52ac" targetNamespace="http://schemas.microsoft.com/office/2006/metadata/properties" ma:root="true" ma:fieldsID="441200fafa305e3b213436ba046c6cac" ns3:_="" ns4:_="">
    <xsd:import namespace="8ce1c2d6-72c2-48dd-9e39-ca78f001a9e3"/>
    <xsd:import namespace="ac1380a2-0356-4e82-911f-519c354f52a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3:MediaServiceObjectDetectorVersions" minOccurs="0"/>
                <xsd:element ref="ns3:MediaServiceSearchPropertie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e1c2d6-72c2-48dd-9e39-ca78f001a9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0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1380a2-0356-4e82-911f-519c354f52a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12DA205-8FAF-4657-8FDB-3CD7C6BEE51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7B1E511-710D-4841-843F-7F00967C1F6F}">
  <ds:schemaRefs>
    <ds:schemaRef ds:uri="http://www.w3.org/XML/1998/namespace"/>
    <ds:schemaRef ds:uri="http://purl.org/dc/terms/"/>
    <ds:schemaRef ds:uri="http://schemas.microsoft.com/office/infopath/2007/PartnerControls"/>
    <ds:schemaRef ds:uri="ac1380a2-0356-4e82-911f-519c354f52ac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schemas.openxmlformats.org/package/2006/metadata/core-properties"/>
    <ds:schemaRef ds:uri="8ce1c2d6-72c2-48dd-9e39-ca78f001a9e3"/>
  </ds:schemaRefs>
</ds:datastoreItem>
</file>

<file path=customXml/itemProps3.xml><?xml version="1.0" encoding="utf-8"?>
<ds:datastoreItem xmlns:ds="http://schemas.openxmlformats.org/officeDocument/2006/customXml" ds:itemID="{1DCEF7EE-9115-489E-AD7A-64A51128E1E8}">
  <ds:schemaRefs>
    <ds:schemaRef ds:uri="8ce1c2d6-72c2-48dd-9e39-ca78f001a9e3"/>
    <ds:schemaRef ds:uri="ac1380a2-0356-4e82-911f-519c354f52a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682</Words>
  <Application>Microsoft Office PowerPoint</Application>
  <PresentationFormat>On-screen Show (16:9)</PresentationFormat>
  <Paragraphs>104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Gill Sans</vt:lpstr>
      <vt:lpstr>Times New Roman</vt:lpstr>
      <vt:lpstr>Verdana</vt:lpstr>
      <vt:lpstr>Default - Title Slide</vt:lpstr>
      <vt:lpstr>Exploratory Study on Wind Tunnel Noise Profiles</vt:lpstr>
      <vt:lpstr>Project Goals</vt:lpstr>
      <vt:lpstr>Wind Tunnels</vt:lpstr>
      <vt:lpstr>The Cone</vt:lpstr>
      <vt:lpstr>Local Supersonic Facilities</vt:lpstr>
      <vt:lpstr>Design Process</vt:lpstr>
      <vt:lpstr>Progress &amp; Results</vt:lpstr>
      <vt:lpstr>Preliminary Data Analysis</vt:lpstr>
      <vt:lpstr>Conclusions</vt:lpstr>
      <vt:lpstr>Citations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Love</dc:creator>
  <cp:lastModifiedBy>Michelle A. Coe</cp:lastModifiedBy>
  <cp:revision>3</cp:revision>
  <cp:lastPrinted>2014-05-13T16:42:03Z</cp:lastPrinted>
  <dcterms:modified xsi:type="dcterms:W3CDTF">2024-04-19T13:47:37Z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0x0101007034009B9F7FA344A087FE0FC831EAB4</vt:lpwstr>
  </property>
</Properties>
</file>